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8" r:id="rId3"/>
    <p:sldId id="261" r:id="rId4"/>
    <p:sldId id="309" r:id="rId5"/>
    <p:sldId id="305" r:id="rId6"/>
    <p:sldId id="262" r:id="rId7"/>
    <p:sldId id="263" r:id="rId8"/>
    <p:sldId id="265" r:id="rId9"/>
    <p:sldId id="266" r:id="rId10"/>
    <p:sldId id="267" r:id="rId11"/>
    <p:sldId id="268" r:id="rId12"/>
    <p:sldId id="270" r:id="rId13"/>
    <p:sldId id="272" r:id="rId14"/>
    <p:sldId id="306" r:id="rId15"/>
    <p:sldId id="273" r:id="rId16"/>
    <p:sldId id="285" r:id="rId17"/>
    <p:sldId id="279" r:id="rId18"/>
    <p:sldId id="280" r:id="rId19"/>
    <p:sldId id="281" r:id="rId20"/>
    <p:sldId id="307" r:id="rId21"/>
    <p:sldId id="277" r:id="rId22"/>
    <p:sldId id="278" r:id="rId23"/>
    <p:sldId id="282" r:id="rId24"/>
    <p:sldId id="283" r:id="rId25"/>
    <p:sldId id="284" r:id="rId26"/>
    <p:sldId id="286"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2" r:id="rId41"/>
    <p:sldId id="303" r:id="rId42"/>
    <p:sldId id="304"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Impact" panose="020B0806030902050204" pitchFamily="34" charset="0"/>
      <p:regular r:id="rId49"/>
    </p:embeddedFont>
    <p:embeddedFont>
      <p:font typeface="Nunito" panose="020B0604020202020204" charset="0"/>
      <p:regular r:id="rId50"/>
      <p:bold r:id="rId51"/>
      <p:italic r:id="rId52"/>
      <p:boldItalic r:id="rId53"/>
    </p:embeddedFont>
    <p:embeddedFont>
      <p:font typeface="Playfair Display" panose="020B0604020202020204" charset="0"/>
      <p:regular r:id="rId54"/>
      <p:bold r:id="rId55"/>
      <p:italic r:id="rId56"/>
      <p:boldItalic r:id="rId57"/>
    </p:embeddedFont>
    <p:embeddedFont>
      <p:font typeface="Playfair Display Black" panose="020B0604020202020204"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DF8A34-2773-4B3E-9828-821912C1F17D}">
  <a:tblStyle styleId="{0CDF8A34-2773-4B3E-9828-821912C1F1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bcc2d9270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cc2d9270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bcb987571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bcb98757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bcb98757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bcb98757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cc2d9270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cc2d9270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bcc2d9270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bcc2d9270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bcc2d9270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bcc2d9270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bcc2d9270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bcc2d9270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bcc2d9270_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bcc2d9270_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bcb987571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bcb98757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bcb987571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bcb98757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cb98757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cb98757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bcb98757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bcb98757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bcb98757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bcb98757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cb987571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cb98757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cb9875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cb9875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bcb987571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bcb98757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bcb98757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bcb98757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bcb98757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bcb98757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bcb98757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bcb98757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bcb987571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bcb98757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bcb98757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bcb987571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cb98757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cb98757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bcb987571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bcb987571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cb98757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cb9875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bcb98757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bcb98757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bcb987571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bcb987571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bcb98757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bcb98757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bcb98757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bcb98757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bcb98757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bcb98757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bcb987571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bcb9875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bcc2d927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bcc2d927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cc2d9270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cc2d927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bcc2d9270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bcc2d9270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bcc2d9270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bcc2d9270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bcc2d9270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bcc2d9270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cc2d9270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cc2d927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acebook.com/apps/application.php?id=20170440323274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doi.ieeecomputersociety.org/10.1109/TNET.2016.256339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Rectangle 3"/>
          <p:cNvSpPr/>
          <p:nvPr/>
        </p:nvSpPr>
        <p:spPr>
          <a:xfrm>
            <a:off x="609600" y="1009778"/>
            <a:ext cx="7872248" cy="3040576"/>
          </a:xfrm>
          <a:prstGeom prst="rect">
            <a:avLst/>
          </a:prstGeom>
        </p:spPr>
        <p:txBody>
          <a:bodyPr wrap="square">
            <a:spAutoFit/>
          </a:bodyPr>
          <a:lstStyle/>
          <a:p>
            <a:pPr lvl="0" algn="ctr">
              <a:lnSpc>
                <a:spcPct val="115000"/>
              </a:lnSpc>
            </a:pPr>
            <a:r>
              <a:rPr lang="en-GB" sz="2400" dirty="0">
                <a:latin typeface="Impact"/>
                <a:ea typeface="Impact"/>
                <a:cs typeface="Impact"/>
                <a:sym typeface="Impact"/>
              </a:rPr>
              <a:t>A Study on Influence Maximization Problem in Social Network</a:t>
            </a:r>
          </a:p>
          <a:p>
            <a:pPr lvl="0" algn="ctr">
              <a:lnSpc>
                <a:spcPct val="115000"/>
              </a:lnSpc>
            </a:pPr>
            <a:endParaRPr lang="en-GB" sz="2400" dirty="0">
              <a:ea typeface="Impact"/>
            </a:endParaRPr>
          </a:p>
          <a:p>
            <a:pPr lvl="0" algn="ctr">
              <a:lnSpc>
                <a:spcPct val="115000"/>
              </a:lnSpc>
            </a:pPr>
            <a:endParaRPr lang="en-GB" sz="2400" dirty="0">
              <a:ea typeface="Impact"/>
            </a:endParaRPr>
          </a:p>
          <a:p>
            <a:pPr lvl="0" algn="ctr">
              <a:lnSpc>
                <a:spcPct val="115000"/>
              </a:lnSpc>
            </a:pPr>
            <a:r>
              <a:rPr lang="en-GB" sz="1600" dirty="0">
                <a:latin typeface="Impact"/>
                <a:ea typeface="Impact"/>
                <a:cs typeface="Impact"/>
                <a:sym typeface="Impact"/>
              </a:rPr>
              <a:t>Souvik Saha                                                                                           Soumyajit Bhattacharyya</a:t>
            </a:r>
          </a:p>
          <a:p>
            <a:pPr lvl="0">
              <a:lnSpc>
                <a:spcPct val="115000"/>
              </a:lnSpc>
            </a:pPr>
            <a:r>
              <a:rPr lang="en-GB" sz="1600" dirty="0">
                <a:latin typeface="Impact"/>
                <a:ea typeface="Impact"/>
                <a:cs typeface="Impact"/>
                <a:sym typeface="Impact"/>
              </a:rPr>
              <a:t>             T91/IT/154004                                                                                                       T91/CSE/156001</a:t>
            </a:r>
          </a:p>
          <a:p>
            <a:pPr lvl="0">
              <a:lnSpc>
                <a:spcPct val="115000"/>
              </a:lnSpc>
            </a:pPr>
            <a:r>
              <a:rPr lang="en-GB" sz="1600" dirty="0">
                <a:latin typeface="Impact"/>
                <a:ea typeface="Impact"/>
                <a:cs typeface="Impact"/>
                <a:sym typeface="Impact"/>
              </a:rPr>
              <a:t>           D01-1121-0171-15                                                                                                    A03-1112-0120-13</a:t>
            </a:r>
          </a:p>
          <a:p>
            <a:pPr lvl="0">
              <a:lnSpc>
                <a:spcPct val="115000"/>
              </a:lnSpc>
            </a:pPr>
            <a:r>
              <a:rPr lang="en-GB" sz="1600" dirty="0">
                <a:latin typeface="Impact"/>
                <a:ea typeface="Impact"/>
                <a:cs typeface="Impact"/>
                <a:sym typeface="Impact"/>
              </a:rPr>
              <a:t>                                                                                Pratik Mukherjee</a:t>
            </a:r>
          </a:p>
          <a:p>
            <a:pPr lvl="0">
              <a:lnSpc>
                <a:spcPct val="115000"/>
              </a:lnSpc>
            </a:pPr>
            <a:r>
              <a:rPr lang="en-GB" sz="1600" dirty="0">
                <a:latin typeface="Impact"/>
                <a:ea typeface="Impact"/>
                <a:cs typeface="Impact"/>
                <a:sym typeface="Impact"/>
              </a:rPr>
              <a:t>                                                                                 T91/CSE/154013</a:t>
            </a:r>
          </a:p>
          <a:p>
            <a:pPr lvl="0">
              <a:lnSpc>
                <a:spcPct val="115000"/>
              </a:lnSpc>
            </a:pPr>
            <a:r>
              <a:rPr lang="en-GB" sz="1600" dirty="0">
                <a:latin typeface="Impact"/>
                <a:ea typeface="Impact"/>
                <a:cs typeface="Impact"/>
                <a:sym typeface="Impact"/>
              </a:rPr>
              <a:t>		                              D01-1121-0127-15</a:t>
            </a:r>
            <a:endParaRPr lang="en-US" sz="1600" dirty="0"/>
          </a:p>
        </p:txBody>
      </p:sp>
      <p:sp>
        <p:nvSpPr>
          <p:cNvPr id="2" name="Rectangle 1">
            <a:extLst>
              <a:ext uri="{FF2B5EF4-FFF2-40B4-BE49-F238E27FC236}">
                <a16:creationId xmlns:a16="http://schemas.microsoft.com/office/drawing/2014/main" id="{CC097A3C-2553-47FD-8915-A234AD4EC841}"/>
              </a:ext>
            </a:extLst>
          </p:cNvPr>
          <p:cNvSpPr/>
          <p:nvPr/>
        </p:nvSpPr>
        <p:spPr>
          <a:xfrm>
            <a:off x="3434316" y="1733563"/>
            <a:ext cx="1513719" cy="379143"/>
          </a:xfrm>
          <a:prstGeom prst="rect">
            <a:avLst/>
          </a:prstGeom>
        </p:spPr>
        <p:txBody>
          <a:bodyPr wrap="square">
            <a:spAutoFit/>
          </a:bodyPr>
          <a:lstStyle/>
          <a:p>
            <a:pPr lvl="0" algn="ctr">
              <a:lnSpc>
                <a:spcPct val="115000"/>
              </a:lnSpc>
            </a:pPr>
            <a:r>
              <a:rPr lang="en-GB" sz="1800" dirty="0">
                <a:solidFill>
                  <a:srgbClr val="0000FF"/>
                </a:solidFill>
                <a:latin typeface="Impact"/>
                <a:ea typeface="Impact"/>
                <a:cs typeface="Impact"/>
                <a:sym typeface="Impact"/>
              </a:rPr>
              <a:t>Submitted by:</a:t>
            </a:r>
          </a:p>
        </p:txBody>
      </p:sp>
      <p:sp>
        <p:nvSpPr>
          <p:cNvPr id="3" name="Slide Number Placeholder 2">
            <a:extLst>
              <a:ext uri="{FF2B5EF4-FFF2-40B4-BE49-F238E27FC236}">
                <a16:creationId xmlns:a16="http://schemas.microsoft.com/office/drawing/2014/main" id="{5E063540-0F64-4E96-B618-A0E6B0C31A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body" idx="1"/>
          </p:nvPr>
        </p:nvSpPr>
        <p:spPr>
          <a:xfrm>
            <a:off x="693683" y="546538"/>
            <a:ext cx="7778892" cy="42443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accent6"/>
                </a:solidFill>
                <a:latin typeface="Playfair Display" panose="020B0604020202020204" charset="0"/>
                <a:ea typeface="Playfair Display"/>
                <a:cs typeface="Playfair Display"/>
                <a:sym typeface="Playfair Display"/>
              </a:rPr>
              <a:t>B. Edge </a:t>
            </a:r>
            <a:r>
              <a:rPr lang="en-GB" sz="1800" b="1" dirty="0" err="1">
                <a:solidFill>
                  <a:schemeClr val="accent6"/>
                </a:solidFill>
                <a:latin typeface="Playfair Display" panose="020B0604020202020204" charset="0"/>
                <a:ea typeface="Playfair Display"/>
                <a:cs typeface="Playfair Display"/>
                <a:sym typeface="Playfair Display"/>
              </a:rPr>
              <a:t>Betweenness</a:t>
            </a:r>
            <a:r>
              <a:rPr lang="en-GB" sz="1800" b="1" dirty="0">
                <a:solidFill>
                  <a:schemeClr val="accent6"/>
                </a:solidFill>
                <a:latin typeface="Playfair Display" panose="020B0604020202020204" charset="0"/>
                <a:ea typeface="Playfair Display"/>
                <a:cs typeface="Playfair Display"/>
                <a:sym typeface="Playfair Display"/>
              </a:rPr>
              <a:t> </a:t>
            </a:r>
          </a:p>
          <a:p>
            <a:pPr marL="0" lvl="0" indent="0" algn="l" rtl="0">
              <a:spcBef>
                <a:spcPts val="1600"/>
              </a:spcBef>
              <a:spcAft>
                <a:spcPts val="0"/>
              </a:spcAft>
              <a:buNone/>
            </a:pPr>
            <a:r>
              <a:rPr lang="en-GB" sz="1600" b="1" dirty="0">
                <a:solidFill>
                  <a:srgbClr val="000000"/>
                </a:solidFill>
                <a:latin typeface="Playfair Display"/>
                <a:ea typeface="Playfair Display"/>
                <a:cs typeface="Playfair Display"/>
                <a:sym typeface="Playfair Display"/>
              </a:rPr>
              <a:t>The edge </a:t>
            </a:r>
            <a:r>
              <a:rPr lang="en-GB" sz="1600" b="1" dirty="0" err="1">
                <a:solidFill>
                  <a:srgbClr val="000000"/>
                </a:solidFill>
                <a:latin typeface="Playfair Display"/>
                <a:ea typeface="Playfair Display"/>
                <a:cs typeface="Playfair Display"/>
                <a:sym typeface="Playfair Display"/>
              </a:rPr>
              <a:t>betweenness</a:t>
            </a:r>
            <a:r>
              <a:rPr lang="en-GB" sz="1600" b="1" dirty="0">
                <a:solidFill>
                  <a:srgbClr val="000000"/>
                </a:solidFill>
                <a:latin typeface="Playfair Display"/>
                <a:ea typeface="Playfair Display"/>
                <a:cs typeface="Playfair Display"/>
                <a:sym typeface="Playfair Display"/>
              </a:rPr>
              <a:t> centrality value for edge (a, b) is computed from the number of pairs of nodes x and y such that the edge (a, b) lies on the shortest path between x and y.</a:t>
            </a:r>
            <a:endParaRPr sz="1600" b="1" dirty="0">
              <a:solidFill>
                <a:srgbClr val="000000"/>
              </a:solidFill>
              <a:latin typeface="Playfair Display"/>
              <a:ea typeface="Playfair Display"/>
              <a:cs typeface="Playfair Display"/>
              <a:sym typeface="Playfair Display"/>
            </a:endParaRPr>
          </a:p>
          <a:p>
            <a:pPr marL="0" lvl="0" indent="0" algn="l" rtl="0">
              <a:spcBef>
                <a:spcPts val="1600"/>
              </a:spcBef>
              <a:spcAft>
                <a:spcPts val="1600"/>
              </a:spcAft>
              <a:buNone/>
            </a:pPr>
            <a:endParaRPr sz="1600" dirty="0">
              <a:solidFill>
                <a:srgbClr val="000000"/>
              </a:solidFill>
              <a:latin typeface="Playfair Display"/>
              <a:ea typeface="Playfair Display"/>
              <a:cs typeface="Playfair Display"/>
              <a:sym typeface="Playfair Display"/>
            </a:endParaRPr>
          </a:p>
        </p:txBody>
      </p:sp>
      <p:sp>
        <p:nvSpPr>
          <p:cNvPr id="219" name="Google Shape;219;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20" name="Google Shape;220;p24"/>
          <p:cNvPicPr preferRelativeResize="0"/>
          <p:nvPr/>
        </p:nvPicPr>
        <p:blipFill>
          <a:blip r:embed="rId3">
            <a:alphaModFix/>
          </a:blip>
          <a:stretch>
            <a:fillRect/>
          </a:stretch>
        </p:blipFill>
        <p:spPr>
          <a:xfrm>
            <a:off x="2052116" y="2086226"/>
            <a:ext cx="5062025" cy="599650"/>
          </a:xfrm>
          <a:prstGeom prst="rect">
            <a:avLst/>
          </a:prstGeom>
          <a:noFill/>
          <a:ln>
            <a:noFill/>
          </a:ln>
        </p:spPr>
      </p:pic>
      <p:pic>
        <p:nvPicPr>
          <p:cNvPr id="221" name="Google Shape;221;p24"/>
          <p:cNvPicPr preferRelativeResize="0"/>
          <p:nvPr/>
        </p:nvPicPr>
        <p:blipFill>
          <a:blip r:embed="rId4">
            <a:alphaModFix/>
          </a:blip>
          <a:stretch>
            <a:fillRect/>
          </a:stretch>
        </p:blipFill>
        <p:spPr>
          <a:xfrm>
            <a:off x="2475284" y="2635443"/>
            <a:ext cx="4133850" cy="2105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819150" y="477424"/>
            <a:ext cx="7505700" cy="4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6"/>
                </a:solidFill>
                <a:latin typeface="Impact" panose="020B0806030902050204" pitchFamily="34" charset="0"/>
                <a:ea typeface="Playfair Display"/>
                <a:cs typeface="Playfair Display"/>
                <a:sym typeface="Playfair Display"/>
              </a:rPr>
              <a:t>NODE MEASURES</a:t>
            </a:r>
          </a:p>
        </p:txBody>
      </p:sp>
      <p:sp>
        <p:nvSpPr>
          <p:cNvPr id="227" name="Google Shape;227;p25"/>
          <p:cNvSpPr txBox="1">
            <a:spLocks noGrp="1"/>
          </p:cNvSpPr>
          <p:nvPr>
            <p:ph type="body" idx="1"/>
          </p:nvPr>
        </p:nvSpPr>
        <p:spPr>
          <a:xfrm>
            <a:off x="819150" y="927424"/>
            <a:ext cx="7505700" cy="30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accent6"/>
                </a:solidFill>
                <a:latin typeface="Playfair Display"/>
                <a:ea typeface="Playfair Display"/>
                <a:cs typeface="Playfair Display"/>
                <a:sym typeface="Playfair Display"/>
              </a:rPr>
              <a:t>A. Degree Centrality</a:t>
            </a:r>
            <a:endParaRPr sz="1200" b="1" dirty="0">
              <a:solidFill>
                <a:schemeClr val="accent6"/>
              </a:solidFill>
              <a:latin typeface="Playfair Display"/>
              <a:ea typeface="Playfair Display"/>
              <a:cs typeface="Playfair Display"/>
              <a:sym typeface="Playfair Display"/>
            </a:endParaRPr>
          </a:p>
          <a:p>
            <a:pPr marL="0" lvl="0" indent="0" algn="l" rtl="0">
              <a:spcBef>
                <a:spcPts val="1600"/>
              </a:spcBef>
              <a:spcAft>
                <a:spcPts val="0"/>
              </a:spcAft>
              <a:buNone/>
            </a:pPr>
            <a:r>
              <a:rPr lang="en-GB" sz="1600" b="1" dirty="0">
                <a:solidFill>
                  <a:srgbClr val="000000"/>
                </a:solidFill>
                <a:latin typeface="Playfair Display"/>
                <a:ea typeface="Playfair Display"/>
                <a:cs typeface="Playfair Display"/>
                <a:sym typeface="Playfair Display"/>
              </a:rPr>
              <a:t>The importance of a node is determined by the number of nodes adjacent to it.</a:t>
            </a:r>
            <a:r>
              <a:rPr lang="en-GB" sz="1600" b="1" dirty="0">
                <a:solidFill>
                  <a:srgbClr val="000000"/>
                </a:solidFill>
                <a:latin typeface="Times New Roman"/>
                <a:ea typeface="Times New Roman"/>
                <a:cs typeface="Times New Roman"/>
                <a:sym typeface="Times New Roman"/>
              </a:rPr>
              <a:t>.</a:t>
            </a:r>
            <a:r>
              <a:rPr lang="en-GB" sz="1600" b="1" dirty="0">
                <a:solidFill>
                  <a:srgbClr val="000000"/>
                </a:solidFill>
                <a:latin typeface="Playfair Display"/>
                <a:ea typeface="Playfair Display"/>
                <a:cs typeface="Playfair Display"/>
                <a:sym typeface="Playfair Display"/>
              </a:rPr>
              <a:t> Let A be the adjacency matrix of a network, and d</a:t>
            </a:r>
            <a:r>
              <a:rPr lang="en-GB" sz="1600" b="1" baseline="-25000" dirty="0">
                <a:solidFill>
                  <a:srgbClr val="000000"/>
                </a:solidFill>
                <a:latin typeface="Playfair Display"/>
                <a:ea typeface="Playfair Display"/>
                <a:cs typeface="Playfair Display"/>
                <a:sym typeface="Playfair Display"/>
              </a:rPr>
              <a:t>i</a:t>
            </a:r>
            <a:r>
              <a:rPr lang="en-GB" sz="1600" b="1" dirty="0">
                <a:solidFill>
                  <a:srgbClr val="000000"/>
                </a:solidFill>
                <a:latin typeface="Playfair Display"/>
                <a:ea typeface="Playfair Display"/>
                <a:cs typeface="Playfair Display"/>
                <a:sym typeface="Playfair Display"/>
              </a:rPr>
              <a:t> be the degree of node </a:t>
            </a:r>
            <a:r>
              <a:rPr lang="en-GB" sz="1600" b="1" dirty="0" err="1">
                <a:solidFill>
                  <a:srgbClr val="000000"/>
                </a:solidFill>
                <a:latin typeface="Playfair Display"/>
                <a:ea typeface="Playfair Display"/>
                <a:cs typeface="Playfair Display"/>
                <a:sym typeface="Playfair Display"/>
              </a:rPr>
              <a:t>i</a:t>
            </a:r>
            <a:r>
              <a:rPr lang="en-GB" sz="1600" b="1" dirty="0">
                <a:solidFill>
                  <a:srgbClr val="000000"/>
                </a:solidFill>
                <a:latin typeface="Playfair Display"/>
                <a:ea typeface="Playfair Display"/>
                <a:cs typeface="Playfair Display"/>
                <a:sym typeface="Playfair Display"/>
              </a:rPr>
              <a:t>.</a:t>
            </a:r>
            <a:endParaRPr sz="1600" b="1" dirty="0">
              <a:solidFill>
                <a:srgbClr val="000000"/>
              </a:solidFill>
              <a:latin typeface="Playfair Display"/>
              <a:ea typeface="Playfair Display"/>
              <a:cs typeface="Playfair Display"/>
              <a:sym typeface="Playfair Display"/>
            </a:endParaRPr>
          </a:p>
          <a:p>
            <a:pPr marL="457200" lvl="0" indent="-317500" algn="l" rtl="0">
              <a:spcBef>
                <a:spcPts val="160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Degree Centrality </a:t>
            </a:r>
            <a:endParaRPr sz="1600" b="1" dirty="0">
              <a:solidFill>
                <a:srgbClr val="000000"/>
              </a:solidFill>
              <a:latin typeface="Playfair Display"/>
              <a:ea typeface="Playfair Display"/>
              <a:cs typeface="Playfair Display"/>
              <a:sym typeface="Playfair Display"/>
            </a:endParaRPr>
          </a:p>
          <a:p>
            <a:pPr marL="457200" lvl="0" indent="0" algn="l" rtl="0">
              <a:spcBef>
                <a:spcPts val="1600"/>
              </a:spcBef>
              <a:spcAft>
                <a:spcPts val="0"/>
              </a:spcAft>
              <a:buNone/>
            </a:pPr>
            <a:endParaRPr sz="1600" b="1" dirty="0">
              <a:solidFill>
                <a:srgbClr val="000000"/>
              </a:solidFill>
              <a:latin typeface="Playfair Display"/>
              <a:ea typeface="Playfair Display"/>
              <a:cs typeface="Playfair Display"/>
              <a:sym typeface="Playfair Display"/>
            </a:endParaRPr>
          </a:p>
          <a:p>
            <a:pPr marL="457200" lvl="0" indent="-317500" algn="l" rtl="0">
              <a:spcBef>
                <a:spcPts val="160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Normalized Degree Centrality</a:t>
            </a:r>
            <a:endParaRPr sz="1600" b="1" dirty="0">
              <a:solidFill>
                <a:srgbClr val="000000"/>
              </a:solidFill>
              <a:latin typeface="Playfair Display"/>
              <a:ea typeface="Playfair Display"/>
              <a:cs typeface="Playfair Display"/>
              <a:sym typeface="Playfair Display"/>
            </a:endParaRPr>
          </a:p>
          <a:p>
            <a:pPr marL="0" lvl="0" indent="0" algn="l" rtl="0">
              <a:spcBef>
                <a:spcPts val="1600"/>
              </a:spcBef>
              <a:spcAft>
                <a:spcPts val="1600"/>
              </a:spcAft>
              <a:buNone/>
            </a:pPr>
            <a:endParaRPr sz="1400" dirty="0">
              <a:solidFill>
                <a:srgbClr val="000000"/>
              </a:solidFill>
              <a:latin typeface="Playfair Display"/>
              <a:ea typeface="Playfair Display"/>
              <a:cs typeface="Playfair Display"/>
              <a:sym typeface="Playfair Display"/>
            </a:endParaRPr>
          </a:p>
        </p:txBody>
      </p:sp>
      <p:sp>
        <p:nvSpPr>
          <p:cNvPr id="228" name="Google Shape;228;p2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229" name="Google Shape;229;p25"/>
          <p:cNvPicPr preferRelativeResize="0"/>
          <p:nvPr/>
        </p:nvPicPr>
        <p:blipFill>
          <a:blip r:embed="rId3">
            <a:alphaModFix/>
          </a:blip>
          <a:stretch>
            <a:fillRect/>
          </a:stretch>
        </p:blipFill>
        <p:spPr>
          <a:xfrm>
            <a:off x="1233253" y="2629624"/>
            <a:ext cx="2105025" cy="523875"/>
          </a:xfrm>
          <a:prstGeom prst="rect">
            <a:avLst/>
          </a:prstGeom>
          <a:noFill/>
          <a:ln>
            <a:noFill/>
          </a:ln>
        </p:spPr>
      </p:pic>
      <p:pic>
        <p:nvPicPr>
          <p:cNvPr id="230" name="Google Shape;230;p25"/>
          <p:cNvPicPr preferRelativeResize="0"/>
          <p:nvPr/>
        </p:nvPicPr>
        <p:blipFill>
          <a:blip r:embed="rId4">
            <a:alphaModFix/>
          </a:blip>
          <a:stretch>
            <a:fillRect/>
          </a:stretch>
        </p:blipFill>
        <p:spPr>
          <a:xfrm>
            <a:off x="1280890" y="3631762"/>
            <a:ext cx="2009750" cy="349062"/>
          </a:xfrm>
          <a:prstGeom prst="rect">
            <a:avLst/>
          </a:prstGeom>
          <a:noFill/>
          <a:ln>
            <a:noFill/>
          </a:ln>
        </p:spPr>
      </p:pic>
      <p:pic>
        <p:nvPicPr>
          <p:cNvPr id="7" name="Google Shape;237;p26"/>
          <p:cNvPicPr preferRelativeResize="0"/>
          <p:nvPr/>
        </p:nvPicPr>
        <p:blipFill>
          <a:blip r:embed="rId5">
            <a:alphaModFix/>
          </a:blip>
          <a:stretch>
            <a:fillRect/>
          </a:stretch>
        </p:blipFill>
        <p:spPr>
          <a:xfrm>
            <a:off x="4716400" y="2454124"/>
            <a:ext cx="3457575" cy="1479250"/>
          </a:xfrm>
          <a:prstGeom prst="rect">
            <a:avLst/>
          </a:prstGeom>
          <a:noFill/>
          <a:ln>
            <a:noFill/>
          </a:ln>
        </p:spPr>
      </p:pic>
      <p:sp>
        <p:nvSpPr>
          <p:cNvPr id="2" name="Rectangle 1"/>
          <p:cNvSpPr/>
          <p:nvPr/>
        </p:nvSpPr>
        <p:spPr>
          <a:xfrm>
            <a:off x="4367434" y="4061492"/>
            <a:ext cx="4572000" cy="800219"/>
          </a:xfrm>
          <a:prstGeom prst="rect">
            <a:avLst/>
          </a:prstGeom>
        </p:spPr>
        <p:txBody>
          <a:bodyPr>
            <a:spAutoFit/>
          </a:bodyPr>
          <a:lstStyle/>
          <a:p>
            <a:pPr marL="0" indent="0">
              <a:buFont typeface="Calibri"/>
              <a:buNone/>
            </a:pPr>
            <a:r>
              <a:rPr lang="en-US" sz="1600" b="1" dirty="0">
                <a:latin typeface="Playfair Display"/>
                <a:ea typeface="Playfair Display"/>
                <a:cs typeface="Playfair Display"/>
                <a:sym typeface="Playfair Display"/>
              </a:rPr>
              <a:t>For node 1, degree centrality is 3; Normalized degree centrality is 3/ (9-1) =3/8.</a:t>
            </a:r>
          </a:p>
          <a:p>
            <a:pPr marL="0" indent="0">
              <a:spcAft>
                <a:spcPts val="1600"/>
              </a:spcAft>
              <a:buFont typeface="Calibri"/>
              <a:buNone/>
            </a:pPr>
            <a:endParaRPr lang="en-US" dirty="0">
              <a:latin typeface="Playfair Display"/>
              <a:ea typeface="Playfair Display"/>
              <a:cs typeface="Playfair Display"/>
              <a:sym typeface="Playfair Display"/>
            </a:endParaRPr>
          </a:p>
        </p:txBody>
      </p:sp>
      <p:sp>
        <p:nvSpPr>
          <p:cNvPr id="10" name="Rectangle 9"/>
          <p:cNvSpPr/>
          <p:nvPr/>
        </p:nvSpPr>
        <p:spPr>
          <a:xfrm>
            <a:off x="4534519" y="2138953"/>
            <a:ext cx="4130565" cy="1841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body" idx="1"/>
          </p:nvPr>
        </p:nvSpPr>
        <p:spPr>
          <a:xfrm>
            <a:off x="819150" y="752050"/>
            <a:ext cx="7505700" cy="3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accent6"/>
                </a:solidFill>
                <a:latin typeface="Playfair Display"/>
                <a:ea typeface="Playfair Display"/>
                <a:cs typeface="Playfair Display"/>
                <a:sym typeface="Playfair Display"/>
              </a:rPr>
              <a:t>B. Closeness Centrality </a:t>
            </a:r>
            <a:endParaRPr sz="1800" b="1" dirty="0">
              <a:solidFill>
                <a:schemeClr val="accent6"/>
              </a:solidFill>
              <a:latin typeface="Playfair Display"/>
              <a:ea typeface="Playfair Display"/>
              <a:cs typeface="Playfair Display"/>
              <a:sym typeface="Playfair Display"/>
            </a:endParaRPr>
          </a:p>
          <a:p>
            <a:pPr marL="400050" indent="-285750">
              <a:spcBef>
                <a:spcPts val="1600"/>
              </a:spcBef>
              <a:buSzPts val="1800"/>
              <a:buFont typeface="Arial" panose="020B0604020202020204" pitchFamily="34" charset="0"/>
              <a:buChar char="•"/>
            </a:pPr>
            <a:r>
              <a:rPr lang="en-GB" sz="1600" b="1" dirty="0">
                <a:solidFill>
                  <a:schemeClr val="bg2"/>
                </a:solidFill>
                <a:latin typeface="Playfair Display"/>
                <a:ea typeface="Playfair Display"/>
                <a:cs typeface="Playfair Display"/>
                <a:sym typeface="Playfair Display"/>
              </a:rPr>
              <a:t>How quickly a node can access other nodes</a:t>
            </a:r>
            <a:endParaRPr sz="1600" b="1" dirty="0">
              <a:solidFill>
                <a:schemeClr val="bg2"/>
              </a:solidFill>
              <a:latin typeface="Playfair Display"/>
              <a:ea typeface="Playfair Display"/>
              <a:cs typeface="Playfair Display"/>
              <a:sym typeface="Playfair Display"/>
            </a:endParaRPr>
          </a:p>
          <a:p>
            <a:pPr marL="425450" indent="-285750">
              <a:buSzPts val="1400"/>
              <a:buFont typeface="Arial" panose="020B0604020202020204" pitchFamily="34" charset="0"/>
              <a:buChar char="•"/>
            </a:pPr>
            <a:r>
              <a:rPr lang="en-GB" sz="1600" b="1" dirty="0">
                <a:solidFill>
                  <a:schemeClr val="bg2"/>
                </a:solidFill>
                <a:latin typeface="Playfair Display"/>
                <a:ea typeface="Playfair Display"/>
                <a:cs typeface="Playfair Display"/>
                <a:sym typeface="Playfair Display"/>
              </a:rPr>
              <a:t>Computed  inversing the measure of average distance</a:t>
            </a:r>
            <a:endParaRPr sz="1600" b="1" dirty="0">
              <a:solidFill>
                <a:schemeClr val="bg2"/>
              </a:solidFill>
              <a:latin typeface="Playfair Display"/>
              <a:ea typeface="Playfair Display"/>
              <a:cs typeface="Playfair Display"/>
              <a:sym typeface="Playfair Display"/>
            </a:endParaRPr>
          </a:p>
          <a:p>
            <a:pPr marL="400050" lvl="0" indent="-285750" algn="l" rtl="0">
              <a:spcBef>
                <a:spcPts val="0"/>
              </a:spcBef>
              <a:spcAft>
                <a:spcPts val="0"/>
              </a:spcAft>
              <a:buSzPts val="1800"/>
              <a:buFont typeface="Arial" panose="020B0604020202020204" pitchFamily="34" charset="0"/>
              <a:buChar char="•"/>
            </a:pPr>
            <a:r>
              <a:rPr lang="en-GB" sz="1600" b="1" dirty="0">
                <a:solidFill>
                  <a:schemeClr val="bg2"/>
                </a:solidFill>
                <a:latin typeface="Playfair Display"/>
                <a:ea typeface="Playfair Display"/>
                <a:cs typeface="Playfair Display"/>
                <a:sym typeface="Playfair Display"/>
              </a:rPr>
              <a:t>Average distance </a:t>
            </a:r>
            <a:endParaRPr sz="1600" b="1" dirty="0">
              <a:solidFill>
                <a:schemeClr val="bg2"/>
              </a:solidFill>
              <a:latin typeface="Playfair Display"/>
              <a:ea typeface="Playfair Display"/>
              <a:cs typeface="Playfair Display"/>
              <a:sym typeface="Playfair Display"/>
            </a:endParaRPr>
          </a:p>
          <a:p>
            <a:pPr marL="457200" lvl="0" indent="0" algn="l" rtl="0">
              <a:spcBef>
                <a:spcPts val="1600"/>
              </a:spcBef>
              <a:spcAft>
                <a:spcPts val="0"/>
              </a:spcAft>
              <a:buNone/>
            </a:pPr>
            <a:endParaRPr sz="1600" b="1" dirty="0">
              <a:solidFill>
                <a:schemeClr val="bg2"/>
              </a:solidFill>
              <a:latin typeface="Playfair Display"/>
              <a:ea typeface="Playfair Display"/>
              <a:cs typeface="Playfair Display"/>
              <a:sym typeface="Playfair Display"/>
            </a:endParaRPr>
          </a:p>
          <a:p>
            <a:pPr marL="425450" indent="-285750">
              <a:spcBef>
                <a:spcPts val="1600"/>
              </a:spcBef>
              <a:buSzPts val="1400"/>
              <a:buFont typeface="Arial" panose="020B0604020202020204" pitchFamily="34" charset="0"/>
              <a:buChar char="•"/>
            </a:pPr>
            <a:r>
              <a:rPr lang="en-GB" sz="1600" b="1" dirty="0">
                <a:solidFill>
                  <a:schemeClr val="bg2"/>
                </a:solidFill>
                <a:latin typeface="Playfair Display"/>
                <a:ea typeface="Playfair Display"/>
                <a:cs typeface="Playfair Display"/>
                <a:sym typeface="Playfair Display"/>
              </a:rPr>
              <a:t>Closeness Centrality</a:t>
            </a:r>
            <a:endParaRPr sz="1600" b="1" dirty="0">
              <a:solidFill>
                <a:schemeClr val="bg2"/>
              </a:solidFill>
              <a:latin typeface="Playfair Display"/>
              <a:ea typeface="Playfair Display"/>
              <a:cs typeface="Playfair Display"/>
              <a:sym typeface="Playfair Display"/>
            </a:endParaRPr>
          </a:p>
          <a:p>
            <a:pPr marL="457200" lvl="0" indent="0" algn="l" rtl="0">
              <a:spcBef>
                <a:spcPts val="1600"/>
              </a:spcBef>
              <a:spcAft>
                <a:spcPts val="0"/>
              </a:spcAft>
              <a:buNone/>
            </a:pPr>
            <a:endParaRPr sz="1600" b="1" dirty="0">
              <a:latin typeface="Playfair Display"/>
              <a:ea typeface="Playfair Display"/>
              <a:cs typeface="Playfair Display"/>
              <a:sym typeface="Playfair Display"/>
            </a:endParaRPr>
          </a:p>
        </p:txBody>
      </p:sp>
      <p:sp>
        <p:nvSpPr>
          <p:cNvPr id="244" name="Google Shape;244;p2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pic>
        <p:nvPicPr>
          <p:cNvPr id="245" name="Google Shape;245;p27"/>
          <p:cNvPicPr preferRelativeResize="0"/>
          <p:nvPr/>
        </p:nvPicPr>
        <p:blipFill>
          <a:blip r:embed="rId3">
            <a:alphaModFix/>
          </a:blip>
          <a:stretch>
            <a:fillRect/>
          </a:stretch>
        </p:blipFill>
        <p:spPr>
          <a:xfrm>
            <a:off x="963344" y="2288862"/>
            <a:ext cx="3030375" cy="613075"/>
          </a:xfrm>
          <a:prstGeom prst="rect">
            <a:avLst/>
          </a:prstGeom>
          <a:noFill/>
          <a:ln>
            <a:noFill/>
          </a:ln>
        </p:spPr>
      </p:pic>
      <p:pic>
        <p:nvPicPr>
          <p:cNvPr id="246" name="Google Shape;246;p27"/>
          <p:cNvPicPr preferRelativeResize="0"/>
          <p:nvPr/>
        </p:nvPicPr>
        <p:blipFill>
          <a:blip r:embed="rId4">
            <a:alphaModFix/>
          </a:blip>
          <a:stretch>
            <a:fillRect/>
          </a:stretch>
        </p:blipFill>
        <p:spPr>
          <a:xfrm>
            <a:off x="819151" y="3388352"/>
            <a:ext cx="3993290" cy="696125"/>
          </a:xfrm>
          <a:prstGeom prst="rect">
            <a:avLst/>
          </a:prstGeom>
          <a:noFill/>
          <a:ln>
            <a:noFill/>
          </a:ln>
        </p:spPr>
      </p:pic>
      <p:pic>
        <p:nvPicPr>
          <p:cNvPr id="6" name="Google Shape;253;p28"/>
          <p:cNvPicPr preferRelativeResize="0"/>
          <p:nvPr/>
        </p:nvPicPr>
        <p:blipFill>
          <a:blip r:embed="rId5">
            <a:alphaModFix/>
          </a:blip>
          <a:stretch>
            <a:fillRect/>
          </a:stretch>
        </p:blipFill>
        <p:spPr>
          <a:xfrm>
            <a:off x="4965484" y="1886986"/>
            <a:ext cx="3887150" cy="1416825"/>
          </a:xfrm>
          <a:prstGeom prst="rect">
            <a:avLst/>
          </a:prstGeom>
          <a:noFill/>
          <a:ln>
            <a:noFill/>
          </a:ln>
        </p:spPr>
      </p:pic>
      <p:sp>
        <p:nvSpPr>
          <p:cNvPr id="2" name="Rectangle 1"/>
          <p:cNvSpPr/>
          <p:nvPr/>
        </p:nvSpPr>
        <p:spPr>
          <a:xfrm>
            <a:off x="4960883" y="1870841"/>
            <a:ext cx="3899338" cy="151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254;p28"/>
          <p:cNvPicPr preferRelativeResize="0"/>
          <p:nvPr/>
        </p:nvPicPr>
        <p:blipFill>
          <a:blip r:embed="rId6">
            <a:alphaModFix/>
          </a:blip>
          <a:stretch>
            <a:fillRect/>
          </a:stretch>
        </p:blipFill>
        <p:spPr>
          <a:xfrm>
            <a:off x="4960884" y="3494451"/>
            <a:ext cx="3891750" cy="83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body" idx="1"/>
          </p:nvPr>
        </p:nvSpPr>
        <p:spPr>
          <a:xfrm>
            <a:off x="490200" y="731850"/>
            <a:ext cx="8163600" cy="36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accent6"/>
                </a:solidFill>
                <a:latin typeface="Playfair Display"/>
                <a:ea typeface="Playfair Display"/>
                <a:cs typeface="Playfair Display"/>
                <a:sym typeface="Playfair Display"/>
              </a:rPr>
              <a:t>C. </a:t>
            </a:r>
            <a:r>
              <a:rPr lang="en-GB" sz="1800" b="1" dirty="0" err="1">
                <a:solidFill>
                  <a:schemeClr val="accent6"/>
                </a:solidFill>
                <a:latin typeface="Playfair Display"/>
                <a:ea typeface="Playfair Display"/>
                <a:cs typeface="Playfair Display"/>
                <a:sym typeface="Playfair Display"/>
              </a:rPr>
              <a:t>Betweenness</a:t>
            </a:r>
            <a:r>
              <a:rPr lang="en-GB" sz="1800" b="1" dirty="0">
                <a:solidFill>
                  <a:schemeClr val="accent6"/>
                </a:solidFill>
                <a:latin typeface="Playfair Display"/>
                <a:ea typeface="Playfair Display"/>
                <a:cs typeface="Playfair Display"/>
                <a:sym typeface="Playfair Display"/>
              </a:rPr>
              <a:t> Centrality </a:t>
            </a:r>
            <a:endParaRPr sz="1800" b="1" dirty="0">
              <a:solidFill>
                <a:schemeClr val="accent6"/>
              </a:solidFill>
              <a:latin typeface="Playfair Display"/>
              <a:ea typeface="Playfair Display"/>
              <a:cs typeface="Playfair Display"/>
              <a:sym typeface="Playfair Display"/>
            </a:endParaRPr>
          </a:p>
          <a:p>
            <a:pPr marL="0" lvl="0" indent="0" algn="l" rtl="0">
              <a:spcBef>
                <a:spcPts val="1600"/>
              </a:spcBef>
              <a:spcAft>
                <a:spcPts val="0"/>
              </a:spcAft>
              <a:buNone/>
            </a:pPr>
            <a:r>
              <a:rPr lang="en-GB" sz="1600" b="1" dirty="0">
                <a:solidFill>
                  <a:srgbClr val="000000"/>
                </a:solidFill>
                <a:latin typeface="Playfair Display"/>
                <a:ea typeface="Playfair Display"/>
                <a:cs typeface="Playfair Display"/>
                <a:sym typeface="Playfair Display"/>
              </a:rPr>
              <a:t>Node </a:t>
            </a:r>
            <a:r>
              <a:rPr lang="en-GB" sz="1600" b="1" dirty="0" err="1">
                <a:solidFill>
                  <a:srgbClr val="000000"/>
                </a:solidFill>
                <a:latin typeface="Playfair Display"/>
                <a:ea typeface="Playfair Display"/>
                <a:cs typeface="Playfair Display"/>
                <a:sym typeface="Playfair Display"/>
              </a:rPr>
              <a:t>betweenness</a:t>
            </a:r>
            <a:r>
              <a:rPr lang="en-GB" sz="1600" b="1" dirty="0">
                <a:solidFill>
                  <a:srgbClr val="000000"/>
                </a:solidFill>
                <a:latin typeface="Playfair Display"/>
                <a:ea typeface="Playfair Display"/>
                <a:cs typeface="Playfair Display"/>
                <a:sym typeface="Playfair Display"/>
              </a:rPr>
              <a:t> centrality counts the number of shortest paths that pass one node.</a:t>
            </a:r>
            <a:endParaRPr sz="1600" b="1" dirty="0">
              <a:solidFill>
                <a:srgbClr val="000000"/>
              </a:solidFill>
              <a:latin typeface="Playfair Display"/>
              <a:ea typeface="Playfair Display"/>
              <a:cs typeface="Playfair Display"/>
              <a:sym typeface="Playfair Display"/>
            </a:endParaRPr>
          </a:p>
          <a:p>
            <a:pPr marL="0" lvl="0" indent="0" algn="l" rtl="0">
              <a:spcBef>
                <a:spcPts val="1600"/>
              </a:spcBef>
              <a:spcAft>
                <a:spcPts val="1600"/>
              </a:spcAft>
              <a:buNone/>
            </a:pPr>
            <a:endParaRPr sz="1400" dirty="0">
              <a:solidFill>
                <a:srgbClr val="000000"/>
              </a:solidFill>
              <a:latin typeface="Playfair Display"/>
              <a:ea typeface="Playfair Display"/>
              <a:cs typeface="Playfair Display"/>
              <a:sym typeface="Playfair Display"/>
            </a:endParaRPr>
          </a:p>
        </p:txBody>
      </p:sp>
      <p:sp>
        <p:nvSpPr>
          <p:cNvPr id="260" name="Google Shape;260;p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261" name="Google Shape;261;p29"/>
          <p:cNvPicPr preferRelativeResize="0"/>
          <p:nvPr/>
        </p:nvPicPr>
        <p:blipFill>
          <a:blip r:embed="rId3">
            <a:alphaModFix/>
          </a:blip>
          <a:stretch>
            <a:fillRect/>
          </a:stretch>
        </p:blipFill>
        <p:spPr>
          <a:xfrm>
            <a:off x="2694137" y="1652238"/>
            <a:ext cx="3102225" cy="666800"/>
          </a:xfrm>
          <a:prstGeom prst="rect">
            <a:avLst/>
          </a:prstGeom>
          <a:noFill/>
          <a:ln>
            <a:noFill/>
          </a:ln>
        </p:spPr>
      </p:pic>
      <p:pic>
        <p:nvPicPr>
          <p:cNvPr id="262" name="Google Shape;262;p29"/>
          <p:cNvPicPr preferRelativeResize="0"/>
          <p:nvPr/>
        </p:nvPicPr>
        <p:blipFill>
          <a:blip r:embed="rId4">
            <a:alphaModFix/>
          </a:blip>
          <a:stretch>
            <a:fillRect/>
          </a:stretch>
        </p:blipFill>
        <p:spPr>
          <a:xfrm>
            <a:off x="1031338" y="2532712"/>
            <a:ext cx="2724375" cy="1245025"/>
          </a:xfrm>
          <a:prstGeom prst="rect">
            <a:avLst/>
          </a:prstGeom>
          <a:noFill/>
          <a:ln>
            <a:noFill/>
          </a:ln>
        </p:spPr>
      </p:pic>
      <p:pic>
        <p:nvPicPr>
          <p:cNvPr id="263" name="Google Shape;263;p29"/>
          <p:cNvPicPr preferRelativeResize="0"/>
          <p:nvPr/>
        </p:nvPicPr>
        <p:blipFill>
          <a:blip r:embed="rId5">
            <a:alphaModFix/>
          </a:blip>
          <a:stretch>
            <a:fillRect/>
          </a:stretch>
        </p:blipFill>
        <p:spPr>
          <a:xfrm>
            <a:off x="4899900" y="2395350"/>
            <a:ext cx="2724375" cy="1519750"/>
          </a:xfrm>
          <a:prstGeom prst="rect">
            <a:avLst/>
          </a:prstGeom>
          <a:noFill/>
          <a:ln>
            <a:noFill/>
          </a:ln>
        </p:spPr>
      </p:pic>
      <p:sp>
        <p:nvSpPr>
          <p:cNvPr id="264" name="Google Shape;264;p29"/>
          <p:cNvSpPr/>
          <p:nvPr/>
        </p:nvSpPr>
        <p:spPr>
          <a:xfrm>
            <a:off x="5335900" y="2484450"/>
            <a:ext cx="872100" cy="174600"/>
          </a:xfrm>
          <a:prstGeom prst="rect">
            <a:avLst/>
          </a:prstGeom>
          <a:solidFill>
            <a:schemeClr val="tx1"/>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9"/>
          <p:cNvPicPr preferRelativeResize="0"/>
          <p:nvPr/>
        </p:nvPicPr>
        <p:blipFill>
          <a:blip r:embed="rId6">
            <a:alphaModFix/>
          </a:blip>
          <a:stretch>
            <a:fillRect/>
          </a:stretch>
        </p:blipFill>
        <p:spPr>
          <a:xfrm>
            <a:off x="3450324" y="4128774"/>
            <a:ext cx="1589850" cy="323850"/>
          </a:xfrm>
          <a:prstGeom prst="rect">
            <a:avLst/>
          </a:prstGeom>
          <a:noFill/>
          <a:ln>
            <a:noFill/>
          </a:ln>
        </p:spPr>
      </p:pic>
      <p:sp>
        <p:nvSpPr>
          <p:cNvPr id="2" name="Rectangle 1"/>
          <p:cNvSpPr/>
          <p:nvPr/>
        </p:nvSpPr>
        <p:spPr>
          <a:xfrm>
            <a:off x="1019503" y="2532712"/>
            <a:ext cx="2736210" cy="1276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845600"/>
            <a:ext cx="7505700" cy="573297"/>
          </a:xfrm>
        </p:spPr>
        <p:txBody>
          <a:bodyPr/>
          <a:lstStyle/>
          <a:p>
            <a:r>
              <a:rPr lang="en-GB" sz="1800" b="1" dirty="0">
                <a:solidFill>
                  <a:schemeClr val="accent6"/>
                </a:solidFill>
                <a:latin typeface="Playfair Display"/>
                <a:ea typeface="Playfair Display"/>
                <a:cs typeface="Playfair Display"/>
                <a:sym typeface="Playfair Display"/>
              </a:rPr>
              <a:t>D. Eigenvector Centrality </a:t>
            </a:r>
            <a:br>
              <a:rPr lang="en-GB" sz="3200" b="1" dirty="0">
                <a:solidFill>
                  <a:schemeClr val="accent6"/>
                </a:solidFill>
                <a:latin typeface="Playfair Display"/>
                <a:ea typeface="Playfair Display"/>
                <a:cs typeface="Playfair Display"/>
                <a:sym typeface="Playfair Display"/>
              </a:rPr>
            </a:br>
            <a:endParaRPr lang="en-US" dirty="0"/>
          </a:p>
        </p:txBody>
      </p:sp>
      <p:sp>
        <p:nvSpPr>
          <p:cNvPr id="3" name="Text Placeholder 2"/>
          <p:cNvSpPr>
            <a:spLocks noGrp="1"/>
          </p:cNvSpPr>
          <p:nvPr>
            <p:ph type="body" idx="1"/>
          </p:nvPr>
        </p:nvSpPr>
        <p:spPr>
          <a:xfrm>
            <a:off x="819150" y="1418897"/>
            <a:ext cx="7505700" cy="3019828"/>
          </a:xfrm>
        </p:spPr>
        <p:txBody>
          <a:bodyPr/>
          <a:lstStyle/>
          <a:p>
            <a:r>
              <a:rPr lang="en-IN" sz="1800" dirty="0">
                <a:latin typeface="Playfair Display" panose="020B0604020202020204" charset="0"/>
              </a:rPr>
              <a:t>Here importance of a node is determined by friends of it. If A has many important friends, one should be important as well.</a:t>
            </a:r>
          </a:p>
          <a:p>
            <a:endParaRPr lang="en-IN" sz="1800" dirty="0">
              <a:latin typeface="Playfair Display" panose="020B0604020202020204" charset="0"/>
            </a:endParaRPr>
          </a:p>
          <a:p>
            <a:endParaRPr lang="en-IN" sz="1800" dirty="0">
              <a:latin typeface="Playfair Display" panose="020B0604020202020204" charset="0"/>
            </a:endParaRPr>
          </a:p>
          <a:p>
            <a:endParaRPr lang="en-IN" sz="1800" dirty="0">
              <a:latin typeface="Playfair Display" panose="020B0604020202020204" charset="0"/>
            </a:endParaRPr>
          </a:p>
          <a:p>
            <a:endParaRPr lang="en-IN" sz="1800" dirty="0">
              <a:latin typeface="Playfair Display" panose="020B0604020202020204" charset="0"/>
            </a:endParaRPr>
          </a:p>
          <a:p>
            <a:endParaRPr lang="en-IN" sz="1800" dirty="0">
              <a:latin typeface="Playfair Display" panose="020B0604020202020204" charset="0"/>
            </a:endParaRPr>
          </a:p>
          <a:p>
            <a:r>
              <a:rPr lang="en-IN" sz="1800" dirty="0">
                <a:latin typeface="Playfair Display" panose="020B0604020202020204" charset="0"/>
              </a:rPr>
              <a:t>Top Eigenvalue</a:t>
            </a:r>
          </a:p>
          <a:p>
            <a:r>
              <a:rPr lang="en-IN" sz="1800" dirty="0">
                <a:latin typeface="Playfair Display" panose="020B0604020202020204" charset="0"/>
              </a:rPr>
              <a:t>Normalized Eigen Vector</a:t>
            </a:r>
          </a:p>
          <a:p>
            <a:endParaRPr lang="en-IN" sz="1800" dirty="0">
              <a:latin typeface="Playfair Display" panose="020B0604020202020204" charset="0"/>
            </a:endParaRPr>
          </a:p>
          <a:p>
            <a:endParaRPr lang="en-IN" sz="1800" dirty="0">
              <a:latin typeface="Playfair Display" panose="020B0604020202020204" charset="0"/>
            </a:endParaRPr>
          </a:p>
          <a:p>
            <a:endParaRPr lang="en-US" sz="1800" dirty="0">
              <a:latin typeface="Playfair Display" panose="020B0604020202020204"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7" name="Picture 6"/>
          <p:cNvPicPr>
            <a:picLocks noChangeAspect="1"/>
          </p:cNvPicPr>
          <p:nvPr/>
        </p:nvPicPr>
        <p:blipFill>
          <a:blip r:embed="rId2"/>
          <a:stretch>
            <a:fillRect/>
          </a:stretch>
        </p:blipFill>
        <p:spPr>
          <a:xfrm>
            <a:off x="2614339" y="2366933"/>
            <a:ext cx="3915321" cy="542521"/>
          </a:xfrm>
          <a:prstGeom prst="rect">
            <a:avLst/>
          </a:prstGeom>
        </p:spPr>
      </p:pic>
      <p:pic>
        <p:nvPicPr>
          <p:cNvPr id="8" name="Picture 7"/>
          <p:cNvPicPr>
            <a:picLocks noChangeAspect="1"/>
          </p:cNvPicPr>
          <p:nvPr/>
        </p:nvPicPr>
        <p:blipFill>
          <a:blip r:embed="rId3"/>
          <a:stretch>
            <a:fillRect/>
          </a:stretch>
        </p:blipFill>
        <p:spPr>
          <a:xfrm>
            <a:off x="3628517" y="3259693"/>
            <a:ext cx="1296774" cy="429080"/>
          </a:xfrm>
          <a:prstGeom prst="rect">
            <a:avLst/>
          </a:prstGeom>
        </p:spPr>
      </p:pic>
    </p:spTree>
    <p:extLst>
      <p:ext uri="{BB962C8B-B14F-4D97-AF65-F5344CB8AC3E}">
        <p14:creationId xmlns:p14="http://schemas.microsoft.com/office/powerpoint/2010/main" val="23848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30"/>
          <p:cNvSpPr txBox="1">
            <a:spLocks noGrp="1"/>
          </p:cNvSpPr>
          <p:nvPr>
            <p:ph type="body" idx="1"/>
          </p:nvPr>
        </p:nvSpPr>
        <p:spPr>
          <a:xfrm>
            <a:off x="819150" y="756745"/>
            <a:ext cx="7505700" cy="368205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b="1" dirty="0">
                <a:solidFill>
                  <a:schemeClr val="accent6"/>
                </a:solidFill>
                <a:latin typeface="Impact" panose="020B0806030902050204" pitchFamily="34" charset="0"/>
                <a:ea typeface="Playfair Display"/>
                <a:cs typeface="Playfair Display"/>
                <a:sym typeface="Playfair Display"/>
              </a:rPr>
              <a:t>PROBLEM STATEMENT</a:t>
            </a:r>
          </a:p>
          <a:p>
            <a:pPr marL="0" lvl="0" indent="0" algn="l" rtl="0">
              <a:lnSpc>
                <a:spcPct val="115000"/>
              </a:lnSpc>
              <a:spcBef>
                <a:spcPts val="0"/>
              </a:spcBef>
              <a:spcAft>
                <a:spcPts val="0"/>
              </a:spcAft>
              <a:buNone/>
            </a:pPr>
            <a:r>
              <a:rPr lang="en-GB" sz="1800" b="1" dirty="0">
                <a:solidFill>
                  <a:srgbClr val="000000"/>
                </a:solidFill>
                <a:latin typeface="Playfair Display"/>
                <a:ea typeface="Playfair Display"/>
                <a:cs typeface="Playfair Display"/>
                <a:sym typeface="Playfair Display"/>
              </a:rPr>
              <a:t>Given a undirected and edge-weighted social graph G = (V, E, p), a diffusion model m, and an integer k ≤ |V|, find a set S ⊆ V, |S| = k, such that the expected influence spread </a:t>
            </a:r>
            <a:r>
              <a:rPr lang="en-GB" sz="1800" b="1" dirty="0" err="1">
                <a:solidFill>
                  <a:srgbClr val="000000"/>
                </a:solidFill>
                <a:latin typeface="Playfair Display"/>
                <a:ea typeface="Playfair Display"/>
                <a:cs typeface="Playfair Display"/>
                <a:sym typeface="Playfair Display"/>
              </a:rPr>
              <a:t>σ</a:t>
            </a:r>
            <a:r>
              <a:rPr lang="en-GB" sz="1800" b="1" baseline="-25000" dirty="0" err="1">
                <a:solidFill>
                  <a:srgbClr val="000000"/>
                </a:solidFill>
                <a:latin typeface="Playfair Display"/>
                <a:ea typeface="Playfair Display"/>
                <a:cs typeface="Playfair Display"/>
                <a:sym typeface="Playfair Display"/>
              </a:rPr>
              <a:t>m</a:t>
            </a:r>
            <a:r>
              <a:rPr lang="en-GB" sz="1800" b="1" baseline="-25000" dirty="0">
                <a:solidFill>
                  <a:srgbClr val="000000"/>
                </a:solidFill>
                <a:latin typeface="Playfair Display"/>
                <a:ea typeface="Playfair Display"/>
                <a:cs typeface="Playfair Display"/>
                <a:sym typeface="Playfair Display"/>
              </a:rPr>
              <a:t> </a:t>
            </a:r>
            <a:r>
              <a:rPr lang="en-GB" sz="1800" b="1" dirty="0">
                <a:solidFill>
                  <a:srgbClr val="000000"/>
                </a:solidFill>
                <a:latin typeface="Playfair Display"/>
                <a:ea typeface="Playfair Display"/>
                <a:cs typeface="Playfair Display"/>
                <a:sym typeface="Playfair Display"/>
              </a:rPr>
              <a:t>(S) is maximum.</a:t>
            </a:r>
            <a:endParaRPr sz="1800" b="1" dirty="0">
              <a:solidFill>
                <a:srgbClr val="000000"/>
              </a:solidFill>
              <a:latin typeface="Playfair Display"/>
              <a:ea typeface="Playfair Display"/>
              <a:cs typeface="Playfair Display"/>
              <a:sym typeface="Playfair Display"/>
            </a:endParaRPr>
          </a:p>
          <a:p>
            <a:pPr marL="0" lvl="0" indent="0" algn="l" rtl="0">
              <a:lnSpc>
                <a:spcPct val="115000"/>
              </a:lnSpc>
              <a:spcBef>
                <a:spcPts val="0"/>
              </a:spcBef>
              <a:spcAft>
                <a:spcPts val="0"/>
              </a:spcAft>
              <a:buNone/>
            </a:pPr>
            <a:endParaRPr sz="1800" dirty="0">
              <a:solidFill>
                <a:srgbClr val="000000"/>
              </a:solidFill>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sz="1800" b="1" i="1" dirty="0">
                <a:solidFill>
                  <a:srgbClr val="000000"/>
                </a:solidFill>
                <a:latin typeface="Playfair Display"/>
                <a:ea typeface="Playfair Display"/>
                <a:cs typeface="Playfair Display"/>
                <a:sym typeface="Playfair Display"/>
              </a:rPr>
              <a:t>Active node </a:t>
            </a:r>
            <a:r>
              <a:rPr lang="en-GB" sz="1800" i="1" dirty="0">
                <a:solidFill>
                  <a:srgbClr val="000000"/>
                </a:solidFill>
                <a:latin typeface="Playfair Display"/>
                <a:ea typeface="Playfair Display"/>
                <a:cs typeface="Playfair Display"/>
                <a:sym typeface="Playfair Display"/>
              </a:rPr>
              <a:t>:</a:t>
            </a:r>
            <a:r>
              <a:rPr lang="en-GB" sz="1800" dirty="0">
                <a:solidFill>
                  <a:srgbClr val="000000"/>
                </a:solidFill>
                <a:latin typeface="Playfair Display"/>
                <a:ea typeface="Playfair Display"/>
                <a:cs typeface="Playfair Display"/>
                <a:sym typeface="Playfair Display"/>
              </a:rPr>
              <a:t>  Influenced nodes are active node otherwise it is inactive</a:t>
            </a:r>
            <a:endParaRPr sz="1800" dirty="0">
              <a:solidFill>
                <a:srgbClr val="000000"/>
              </a:solidFill>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sz="1800" b="1" i="1" dirty="0">
                <a:solidFill>
                  <a:srgbClr val="000000"/>
                </a:solidFill>
                <a:latin typeface="Playfair Display"/>
                <a:ea typeface="Playfair Display"/>
                <a:cs typeface="Playfair Display"/>
                <a:sym typeface="Playfair Display"/>
              </a:rPr>
              <a:t>Seed set 𝑺 </a:t>
            </a:r>
            <a:r>
              <a:rPr lang="en-GB" sz="1800" dirty="0">
                <a:solidFill>
                  <a:srgbClr val="000000"/>
                </a:solidFill>
                <a:latin typeface="Playfair Display"/>
                <a:ea typeface="Playfair Display"/>
                <a:cs typeface="Playfair Display"/>
                <a:sym typeface="Playfair Display"/>
              </a:rPr>
              <a:t>:  Initial set of nodes selected to start the diffusion</a:t>
            </a:r>
            <a:endParaRPr sz="1800" dirty="0">
              <a:solidFill>
                <a:srgbClr val="000000"/>
              </a:solidFill>
              <a:latin typeface="Playfair Display"/>
              <a:ea typeface="Playfair Display"/>
              <a:cs typeface="Playfair Display"/>
              <a:sym typeface="Playfair Display"/>
            </a:endParaRPr>
          </a:p>
          <a:p>
            <a:pPr marL="0" lvl="0" indent="0" algn="l" rtl="0">
              <a:lnSpc>
                <a:spcPct val="115000"/>
              </a:lnSpc>
              <a:spcBef>
                <a:spcPts val="0"/>
              </a:spcBef>
              <a:spcAft>
                <a:spcPts val="0"/>
              </a:spcAft>
              <a:buNone/>
            </a:pPr>
            <a:r>
              <a:rPr lang="en-GB" sz="1800" i="1" dirty="0">
                <a:solidFill>
                  <a:srgbClr val="000000"/>
                </a:solidFill>
                <a:latin typeface="Playfair Display"/>
                <a:ea typeface="Playfair Display"/>
                <a:cs typeface="Playfair Display"/>
                <a:sym typeface="Playfair Display"/>
              </a:rPr>
              <a:t>I</a:t>
            </a:r>
            <a:r>
              <a:rPr lang="en-GB" sz="1800" b="1" i="1" dirty="0">
                <a:solidFill>
                  <a:srgbClr val="000000"/>
                </a:solidFill>
                <a:latin typeface="Playfair Display"/>
                <a:ea typeface="Playfair Display"/>
                <a:cs typeface="Playfair Display"/>
                <a:sym typeface="Playfair Display"/>
              </a:rPr>
              <a:t>nfluence spread 𝝈 (𝑺) </a:t>
            </a:r>
            <a:r>
              <a:rPr lang="en-GB" sz="1800" dirty="0">
                <a:solidFill>
                  <a:srgbClr val="000000"/>
                </a:solidFill>
                <a:latin typeface="Playfair Display"/>
                <a:ea typeface="Playfair Display"/>
                <a:cs typeface="Playfair Display"/>
                <a:sym typeface="Playfair Display"/>
              </a:rPr>
              <a:t>:  Expected number of active nodes at the end of diffusion process, if set S is the initial active set.</a:t>
            </a:r>
            <a:endParaRPr sz="1800"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sz="1800" dirty="0"/>
          </a:p>
        </p:txBody>
      </p:sp>
      <p:sp>
        <p:nvSpPr>
          <p:cNvPr id="272" name="Google Shape;272;p3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body" idx="1"/>
          </p:nvPr>
        </p:nvSpPr>
        <p:spPr>
          <a:xfrm>
            <a:off x="819150" y="650675"/>
            <a:ext cx="7505700" cy="37881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Wingdings" panose="05000000000000000000" pitchFamily="2" charset="2"/>
              <a:buChar char="v"/>
            </a:pPr>
            <a:r>
              <a:rPr lang="en-GB" sz="2000" b="1" dirty="0">
                <a:solidFill>
                  <a:schemeClr val="accent6"/>
                </a:solidFill>
                <a:latin typeface="Playfair Display"/>
                <a:ea typeface="Playfair Display"/>
                <a:cs typeface="Playfair Display"/>
                <a:sym typeface="Playfair Display"/>
              </a:rPr>
              <a:t>The solution approach of the taken problem may be conceptualized as a collection of the following three steps:</a:t>
            </a:r>
            <a:endParaRPr sz="2000" b="1" dirty="0">
              <a:solidFill>
                <a:schemeClr val="accent6"/>
              </a:solidFill>
              <a:latin typeface="Playfair Display"/>
              <a:ea typeface="Playfair Display"/>
              <a:cs typeface="Playfair Display"/>
              <a:sym typeface="Playfair Display"/>
            </a:endParaRPr>
          </a:p>
          <a:p>
            <a:pPr marL="457200" lvl="0" indent="0" algn="l" rtl="0">
              <a:lnSpc>
                <a:spcPct val="115000"/>
              </a:lnSpc>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457200" lvl="0" indent="-342900" algn="l" rtl="0">
              <a:lnSpc>
                <a:spcPct val="115000"/>
              </a:lnSpc>
              <a:spcBef>
                <a:spcPts val="0"/>
              </a:spcBef>
              <a:spcAft>
                <a:spcPts val="0"/>
              </a:spcAft>
              <a:buClr>
                <a:srgbClr val="000000"/>
              </a:buClr>
              <a:buSzPts val="1800"/>
              <a:buFont typeface="Playfair Display"/>
              <a:buAutoNum type="arabicPeriod"/>
            </a:pPr>
            <a:r>
              <a:rPr lang="en-GB" sz="1800" b="1" dirty="0">
                <a:solidFill>
                  <a:srgbClr val="000000"/>
                </a:solidFill>
                <a:latin typeface="Playfair Display"/>
                <a:ea typeface="Playfair Display"/>
                <a:cs typeface="Playfair Display"/>
                <a:sym typeface="Playfair Display"/>
              </a:rPr>
              <a:t> Finding disjoint communities within a given network. </a:t>
            </a:r>
            <a:endParaRPr sz="1800" b="1" dirty="0">
              <a:solidFill>
                <a:srgbClr val="000000"/>
              </a:solidFill>
              <a:latin typeface="Playfair Display"/>
              <a:ea typeface="Playfair Display"/>
              <a:cs typeface="Playfair Display"/>
              <a:sym typeface="Playfair Display"/>
            </a:endParaRPr>
          </a:p>
          <a:p>
            <a:pPr marL="457200" lvl="0" indent="-342900" algn="l" rtl="0">
              <a:lnSpc>
                <a:spcPct val="115000"/>
              </a:lnSpc>
              <a:spcBef>
                <a:spcPts val="0"/>
              </a:spcBef>
              <a:spcAft>
                <a:spcPts val="0"/>
              </a:spcAft>
              <a:buClr>
                <a:srgbClr val="000000"/>
              </a:buClr>
              <a:buSzPts val="1800"/>
              <a:buFont typeface="Playfair Display"/>
              <a:buAutoNum type="arabicPeriod"/>
            </a:pPr>
            <a:r>
              <a:rPr lang="en-GB" sz="1800" b="1" dirty="0">
                <a:solidFill>
                  <a:srgbClr val="000000"/>
                </a:solidFill>
                <a:latin typeface="Playfair Display"/>
                <a:ea typeface="Playfair Display"/>
                <a:cs typeface="Playfair Display"/>
                <a:sym typeface="Playfair Display"/>
              </a:rPr>
              <a:t> After the communities are formed the next task is to find seed nodes set from every community depending on the size of the community using well known metrics and modified algorithm (</a:t>
            </a:r>
            <a:r>
              <a:rPr lang="en-GB" sz="1800" b="1" dirty="0" err="1">
                <a:solidFill>
                  <a:srgbClr val="000000"/>
                </a:solidFill>
                <a:latin typeface="Playfair Display"/>
                <a:ea typeface="Playfair Display"/>
                <a:cs typeface="Playfair Display"/>
                <a:sym typeface="Playfair Display"/>
              </a:rPr>
              <a:t>compath</a:t>
            </a:r>
            <a:r>
              <a:rPr lang="en-GB" sz="1800" b="1" dirty="0">
                <a:solidFill>
                  <a:srgbClr val="000000"/>
                </a:solidFill>
                <a:latin typeface="Playfair Display"/>
                <a:ea typeface="Playfair Display"/>
                <a:cs typeface="Playfair Display"/>
                <a:sym typeface="Playfair Display"/>
              </a:rPr>
              <a:t>).</a:t>
            </a:r>
            <a:endParaRPr sz="1800" b="1" dirty="0">
              <a:solidFill>
                <a:srgbClr val="000000"/>
              </a:solidFill>
              <a:latin typeface="Playfair Display"/>
              <a:ea typeface="Playfair Display"/>
              <a:cs typeface="Playfair Display"/>
              <a:sym typeface="Playfair Display"/>
            </a:endParaRPr>
          </a:p>
          <a:p>
            <a:pPr marL="457200" lvl="0" indent="-342900" algn="l" rtl="0">
              <a:lnSpc>
                <a:spcPct val="115000"/>
              </a:lnSpc>
              <a:spcBef>
                <a:spcPts val="0"/>
              </a:spcBef>
              <a:spcAft>
                <a:spcPts val="0"/>
              </a:spcAft>
              <a:buClr>
                <a:srgbClr val="000000"/>
              </a:buClr>
              <a:buSzPts val="1800"/>
              <a:buFont typeface="Playfair Display"/>
              <a:buAutoNum type="arabicPeriod"/>
            </a:pPr>
            <a:r>
              <a:rPr lang="en-GB" sz="1800" b="1" dirty="0">
                <a:solidFill>
                  <a:srgbClr val="000000"/>
                </a:solidFill>
                <a:latin typeface="Playfair Display"/>
                <a:ea typeface="Playfair Display"/>
                <a:cs typeface="Playfair Display"/>
                <a:sym typeface="Playfair Display"/>
              </a:rPr>
              <a:t>Finally, the independent cascade model is used to spread the influence throughout the network.</a:t>
            </a:r>
            <a:endParaRPr sz="1800" b="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sz="1800" b="1" dirty="0">
              <a:latin typeface="Playfair Display"/>
              <a:ea typeface="Playfair Display"/>
              <a:cs typeface="Playfair Display"/>
              <a:sym typeface="Playfair Display"/>
            </a:endParaRPr>
          </a:p>
        </p:txBody>
      </p:sp>
      <p:sp>
        <p:nvSpPr>
          <p:cNvPr id="370" name="Google Shape;370;p4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body" idx="1"/>
          </p:nvPr>
        </p:nvSpPr>
        <p:spPr>
          <a:xfrm>
            <a:off x="819150" y="397625"/>
            <a:ext cx="3952500" cy="4462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GB" sz="2000" b="1" dirty="0">
                <a:solidFill>
                  <a:schemeClr val="accent6"/>
                </a:solidFill>
                <a:latin typeface="Playfair Display"/>
                <a:ea typeface="Playfair Display"/>
                <a:cs typeface="Playfair Display"/>
                <a:sym typeface="Playfair Display"/>
              </a:rPr>
              <a:t>Girvan Newman Algorithm</a:t>
            </a:r>
            <a:endParaRPr sz="2000" b="1" dirty="0">
              <a:solidFill>
                <a:schemeClr val="accent6"/>
              </a:solidFill>
              <a:latin typeface="Playfair Display"/>
              <a:ea typeface="Playfair Display"/>
              <a:cs typeface="Playfair Display"/>
              <a:sym typeface="Playfair Display"/>
            </a:endParaRPr>
          </a:p>
          <a:p>
            <a:pPr marL="685800" lvl="0" indent="-457200" algn="l" rtl="0">
              <a:lnSpc>
                <a:spcPct val="115000"/>
              </a:lnSpc>
              <a:spcBef>
                <a:spcPts val="1600"/>
              </a:spcBef>
              <a:spcAft>
                <a:spcPts val="0"/>
              </a:spcAft>
              <a:buNone/>
            </a:pPr>
            <a:r>
              <a:rPr lang="en-GB" sz="1400" b="1" dirty="0" err="1">
                <a:solidFill>
                  <a:srgbClr val="000000"/>
                </a:solidFill>
                <a:latin typeface="Playfair Display"/>
                <a:ea typeface="Playfair Display"/>
                <a:cs typeface="Playfair Display"/>
                <a:sym typeface="Playfair Display"/>
              </a:rPr>
              <a:t>i</a:t>
            </a:r>
            <a:r>
              <a:rPr lang="en-GB" sz="1400" b="1" dirty="0">
                <a:solidFill>
                  <a:srgbClr val="000000"/>
                </a:solidFill>
                <a:latin typeface="Playfair Display"/>
                <a:ea typeface="Playfair Display"/>
                <a:cs typeface="Playfair Display"/>
                <a:sym typeface="Playfair Display"/>
              </a:rPr>
              <a:t>.     The </a:t>
            </a:r>
            <a:r>
              <a:rPr lang="en-GB" sz="1400" b="1" dirty="0" err="1">
                <a:solidFill>
                  <a:srgbClr val="000000"/>
                </a:solidFill>
                <a:latin typeface="Playfair Display"/>
                <a:ea typeface="Playfair Display"/>
                <a:cs typeface="Playfair Display"/>
                <a:sym typeface="Playfair Display"/>
              </a:rPr>
              <a:t>betweenness</a:t>
            </a:r>
            <a:r>
              <a:rPr lang="en-GB" sz="1400" b="1" dirty="0">
                <a:solidFill>
                  <a:srgbClr val="000000"/>
                </a:solidFill>
                <a:latin typeface="Playfair Display"/>
                <a:ea typeface="Playfair Display"/>
                <a:cs typeface="Playfair Display"/>
                <a:sym typeface="Playfair Display"/>
              </a:rPr>
              <a:t> of all existing edges in the network is calculated first.</a:t>
            </a:r>
            <a:endParaRPr sz="1400" b="1" dirty="0">
              <a:solidFill>
                <a:srgbClr val="000000"/>
              </a:solidFill>
              <a:latin typeface="Playfair Display"/>
              <a:ea typeface="Playfair Display"/>
              <a:cs typeface="Playfair Display"/>
              <a:sym typeface="Playfair Display"/>
            </a:endParaRPr>
          </a:p>
          <a:p>
            <a:pPr marL="685800" lvl="0" indent="-457200" algn="l" rtl="0">
              <a:lnSpc>
                <a:spcPct val="115000"/>
              </a:lnSpc>
              <a:spcBef>
                <a:spcPts val="0"/>
              </a:spcBef>
              <a:spcAft>
                <a:spcPts val="0"/>
              </a:spcAft>
              <a:buNone/>
            </a:pPr>
            <a:r>
              <a:rPr lang="en-GB" sz="1400" b="1" dirty="0">
                <a:solidFill>
                  <a:srgbClr val="000000"/>
                </a:solidFill>
                <a:latin typeface="Playfair Display"/>
                <a:ea typeface="Playfair Display"/>
                <a:cs typeface="Playfair Display"/>
                <a:sym typeface="Playfair Display"/>
              </a:rPr>
              <a:t>ii.    The edge with the highest </a:t>
            </a:r>
            <a:r>
              <a:rPr lang="en-GB" sz="1400" b="1" dirty="0" err="1">
                <a:solidFill>
                  <a:srgbClr val="000000"/>
                </a:solidFill>
                <a:latin typeface="Playfair Display"/>
                <a:ea typeface="Playfair Display"/>
                <a:cs typeface="Playfair Display"/>
                <a:sym typeface="Playfair Display"/>
              </a:rPr>
              <a:t>betweenness</a:t>
            </a:r>
            <a:r>
              <a:rPr lang="en-GB" sz="1400" b="1" dirty="0">
                <a:solidFill>
                  <a:srgbClr val="000000"/>
                </a:solidFill>
                <a:latin typeface="Playfair Display"/>
                <a:ea typeface="Playfair Display"/>
                <a:cs typeface="Playfair Display"/>
                <a:sym typeface="Playfair Display"/>
              </a:rPr>
              <a:t> is removed.</a:t>
            </a:r>
            <a:endParaRPr sz="1400" b="1" dirty="0">
              <a:solidFill>
                <a:srgbClr val="000000"/>
              </a:solidFill>
              <a:latin typeface="Playfair Display"/>
              <a:ea typeface="Playfair Display"/>
              <a:cs typeface="Playfair Display"/>
              <a:sym typeface="Playfair Display"/>
            </a:endParaRPr>
          </a:p>
          <a:p>
            <a:pPr marL="685800" lvl="0" indent="-457200" algn="l" rtl="0">
              <a:lnSpc>
                <a:spcPct val="115000"/>
              </a:lnSpc>
              <a:spcBef>
                <a:spcPts val="0"/>
              </a:spcBef>
              <a:spcAft>
                <a:spcPts val="0"/>
              </a:spcAft>
              <a:buNone/>
            </a:pPr>
            <a:r>
              <a:rPr lang="en-GB" sz="1400" b="1" dirty="0">
                <a:solidFill>
                  <a:srgbClr val="000000"/>
                </a:solidFill>
                <a:latin typeface="Playfair Display"/>
                <a:ea typeface="Playfair Display"/>
                <a:cs typeface="Playfair Display"/>
                <a:sym typeface="Playfair Display"/>
              </a:rPr>
              <a:t>iii.    The </a:t>
            </a:r>
            <a:r>
              <a:rPr lang="en-GB" sz="1400" b="1" dirty="0" err="1">
                <a:solidFill>
                  <a:srgbClr val="000000"/>
                </a:solidFill>
                <a:latin typeface="Playfair Display"/>
                <a:ea typeface="Playfair Display"/>
                <a:cs typeface="Playfair Display"/>
                <a:sym typeface="Playfair Display"/>
              </a:rPr>
              <a:t>betweenness</a:t>
            </a:r>
            <a:r>
              <a:rPr lang="en-GB" sz="1400" b="1" dirty="0">
                <a:solidFill>
                  <a:srgbClr val="000000"/>
                </a:solidFill>
                <a:latin typeface="Playfair Display"/>
                <a:ea typeface="Playfair Display"/>
                <a:cs typeface="Playfair Display"/>
                <a:sym typeface="Playfair Display"/>
              </a:rPr>
              <a:t> of all edges affected by the removal is recalculated.</a:t>
            </a:r>
            <a:endParaRPr sz="1400" b="1" dirty="0">
              <a:solidFill>
                <a:srgbClr val="000000"/>
              </a:solidFill>
              <a:latin typeface="Playfair Display"/>
              <a:ea typeface="Playfair Display"/>
              <a:cs typeface="Playfair Display"/>
              <a:sym typeface="Playfair Display"/>
            </a:endParaRPr>
          </a:p>
          <a:p>
            <a:pPr marL="685800" lvl="0" indent="-457200" algn="l" rtl="0">
              <a:lnSpc>
                <a:spcPct val="115000"/>
              </a:lnSpc>
              <a:spcBef>
                <a:spcPts val="0"/>
              </a:spcBef>
              <a:spcAft>
                <a:spcPts val="0"/>
              </a:spcAft>
              <a:buNone/>
            </a:pPr>
            <a:r>
              <a:rPr lang="en-GB" sz="1400" b="1" dirty="0">
                <a:solidFill>
                  <a:srgbClr val="000000"/>
                </a:solidFill>
                <a:latin typeface="Playfair Display"/>
                <a:ea typeface="Playfair Display"/>
                <a:cs typeface="Playfair Display"/>
                <a:sym typeface="Playfair Display"/>
              </a:rPr>
              <a:t>iv.     Steps ii and iii are repeated until no edges remain.</a:t>
            </a:r>
            <a:endParaRPr sz="1400" b="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sz="1800" b="1" dirty="0">
              <a:latin typeface="Playfair Display"/>
              <a:ea typeface="Playfair Display"/>
              <a:cs typeface="Playfair Display"/>
              <a:sym typeface="Playfair Display"/>
            </a:endParaRPr>
          </a:p>
        </p:txBody>
      </p:sp>
      <p:sp>
        <p:nvSpPr>
          <p:cNvPr id="325" name="Google Shape;325;p3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326" name="Google Shape;326;p36"/>
          <p:cNvPicPr preferRelativeResize="0"/>
          <p:nvPr/>
        </p:nvPicPr>
        <p:blipFill>
          <a:blip r:embed="rId3">
            <a:alphaModFix/>
          </a:blip>
          <a:stretch>
            <a:fillRect/>
          </a:stretch>
        </p:blipFill>
        <p:spPr>
          <a:xfrm>
            <a:off x="1760625" y="3181750"/>
            <a:ext cx="2534900" cy="1257025"/>
          </a:xfrm>
          <a:prstGeom prst="rect">
            <a:avLst/>
          </a:prstGeom>
          <a:noFill/>
          <a:ln>
            <a:noFill/>
          </a:ln>
        </p:spPr>
      </p:pic>
      <p:sp>
        <p:nvSpPr>
          <p:cNvPr id="327" name="Google Shape;327;p36"/>
          <p:cNvSpPr txBox="1">
            <a:spLocks noGrp="1"/>
          </p:cNvSpPr>
          <p:nvPr>
            <p:ph type="body" idx="2"/>
          </p:nvPr>
        </p:nvSpPr>
        <p:spPr>
          <a:xfrm>
            <a:off x="5181975" y="425525"/>
            <a:ext cx="3578700" cy="44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1371600" lvl="0" indent="457200" algn="l" rtl="0">
              <a:spcBef>
                <a:spcPts val="1600"/>
              </a:spcBef>
              <a:spcAft>
                <a:spcPts val="0"/>
              </a:spcAft>
              <a:buNone/>
            </a:pPr>
            <a:r>
              <a:rPr lang="en-GB"/>
              <a:t>                                                                                         </a:t>
            </a:r>
            <a:r>
              <a:rPr lang="en-GB" i="1"/>
              <a:t>(c) Step 3</a:t>
            </a:r>
            <a:endParaRPr i="1"/>
          </a:p>
          <a:p>
            <a:pPr marL="0" lvl="0" indent="0" algn="l" rtl="0">
              <a:spcBef>
                <a:spcPts val="1600"/>
              </a:spcBef>
              <a:spcAft>
                <a:spcPts val="0"/>
              </a:spcAft>
              <a:buNone/>
            </a:pPr>
            <a:r>
              <a:rPr lang="en-GB"/>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GB"/>
              <a:t>                                            </a:t>
            </a:r>
            <a:endParaRPr i="1"/>
          </a:p>
        </p:txBody>
      </p:sp>
      <p:pic>
        <p:nvPicPr>
          <p:cNvPr id="328" name="Google Shape;328;p36"/>
          <p:cNvPicPr preferRelativeResize="0"/>
          <p:nvPr/>
        </p:nvPicPr>
        <p:blipFill>
          <a:blip r:embed="rId4">
            <a:alphaModFix/>
          </a:blip>
          <a:stretch>
            <a:fillRect/>
          </a:stretch>
        </p:blipFill>
        <p:spPr>
          <a:xfrm>
            <a:off x="5915975" y="425525"/>
            <a:ext cx="2318775" cy="1377625"/>
          </a:xfrm>
          <a:prstGeom prst="rect">
            <a:avLst/>
          </a:prstGeom>
          <a:noFill/>
          <a:ln>
            <a:noFill/>
          </a:ln>
        </p:spPr>
      </p:pic>
      <p:pic>
        <p:nvPicPr>
          <p:cNvPr id="329" name="Google Shape;329;p36"/>
          <p:cNvPicPr preferRelativeResize="0"/>
          <p:nvPr/>
        </p:nvPicPr>
        <p:blipFill>
          <a:blip r:embed="rId5">
            <a:alphaModFix/>
          </a:blip>
          <a:stretch>
            <a:fillRect/>
          </a:stretch>
        </p:blipFill>
        <p:spPr>
          <a:xfrm>
            <a:off x="5977225" y="1803150"/>
            <a:ext cx="2318775" cy="1436600"/>
          </a:xfrm>
          <a:prstGeom prst="rect">
            <a:avLst/>
          </a:prstGeom>
          <a:noFill/>
          <a:ln>
            <a:noFill/>
          </a:ln>
        </p:spPr>
      </p:pic>
      <p:pic>
        <p:nvPicPr>
          <p:cNvPr id="330" name="Google Shape;330;p36"/>
          <p:cNvPicPr preferRelativeResize="0"/>
          <p:nvPr/>
        </p:nvPicPr>
        <p:blipFill>
          <a:blip r:embed="rId6">
            <a:alphaModFix/>
          </a:blip>
          <a:stretch>
            <a:fillRect/>
          </a:stretch>
        </p:blipFill>
        <p:spPr>
          <a:xfrm>
            <a:off x="5832988" y="3239750"/>
            <a:ext cx="2276675" cy="1257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body" idx="1"/>
          </p:nvPr>
        </p:nvSpPr>
        <p:spPr>
          <a:xfrm>
            <a:off x="276667" y="414670"/>
            <a:ext cx="7505700" cy="2408985"/>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GB" sz="2000" b="1" dirty="0">
                <a:solidFill>
                  <a:schemeClr val="accent6"/>
                </a:solidFill>
                <a:latin typeface="Playfair Display"/>
                <a:ea typeface="Playfair Display"/>
                <a:cs typeface="Playfair Display"/>
                <a:sym typeface="Playfair Display"/>
              </a:rPr>
              <a:t>COMPATH Algorithm</a:t>
            </a:r>
            <a:endParaRPr sz="2000" b="1" dirty="0">
              <a:solidFill>
                <a:schemeClr val="accent6"/>
              </a:solidFill>
              <a:latin typeface="Playfair Display"/>
              <a:ea typeface="Playfair Display"/>
              <a:cs typeface="Playfair Display"/>
              <a:sym typeface="Playfair Display"/>
            </a:endParaRPr>
          </a:p>
          <a:p>
            <a:pPr marL="0" lvl="0" indent="0" algn="l" rtl="0">
              <a:lnSpc>
                <a:spcPct val="115000"/>
              </a:lnSpc>
              <a:spcBef>
                <a:spcPts val="1600"/>
              </a:spcBef>
              <a:spcAft>
                <a:spcPts val="0"/>
              </a:spcAft>
              <a:buNone/>
            </a:pPr>
            <a:r>
              <a:rPr lang="en-GB" sz="1400" b="1" dirty="0">
                <a:solidFill>
                  <a:srgbClr val="000000"/>
                </a:solidFill>
                <a:latin typeface="Playfair Display"/>
                <a:ea typeface="Playfair Display"/>
                <a:cs typeface="Playfair Display"/>
                <a:sym typeface="Playfair Display"/>
              </a:rPr>
              <a:t>Step 1:  </a:t>
            </a:r>
            <a:r>
              <a:rPr lang="en-GB" sz="1400" b="1" u="sng" dirty="0">
                <a:solidFill>
                  <a:srgbClr val="000000"/>
                </a:solidFill>
                <a:latin typeface="Playfair Display"/>
                <a:ea typeface="Playfair Display"/>
                <a:cs typeface="Playfair Display"/>
                <a:sym typeface="Playfair Display"/>
              </a:rPr>
              <a:t>Compute </a:t>
            </a:r>
            <a:r>
              <a:rPr lang="en-GB" sz="1400" b="1" u="sng" dirty="0" err="1">
                <a:solidFill>
                  <a:srgbClr val="000000"/>
                </a:solidFill>
                <a:latin typeface="Playfair Display"/>
                <a:ea typeface="Playfair Display"/>
                <a:cs typeface="Playfair Display"/>
                <a:sym typeface="Playfair Display"/>
              </a:rPr>
              <a:t>New_Network</a:t>
            </a:r>
            <a:endParaRPr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dirty="0">
                <a:solidFill>
                  <a:srgbClr val="000000"/>
                </a:solidFill>
                <a:latin typeface="Playfair Display"/>
                <a:ea typeface="Playfair Display"/>
                <a:cs typeface="Playfair Display"/>
                <a:sym typeface="Playfair Display"/>
              </a:rPr>
              <a:t>Community detection performed. Network is divided into smaller components.</a:t>
            </a:r>
          </a:p>
          <a:p>
            <a:pPr marL="457200" lvl="0" indent="-317500" algn="l" rtl="0">
              <a:spcBef>
                <a:spcPts val="0"/>
              </a:spcBef>
              <a:spcAft>
                <a:spcPts val="0"/>
              </a:spcAft>
              <a:buClr>
                <a:srgbClr val="000000"/>
              </a:buClr>
              <a:buSzPts val="1400"/>
              <a:buFont typeface="Playfair Display"/>
              <a:buChar char="●"/>
            </a:pPr>
            <a:endParaRPr lang="en-GB"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endParaRPr lang="en-GB"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endParaRPr lang="en-GB"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endParaRPr lang="en-GB"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endParaRPr lang="en-GB" sz="1400" b="1" dirty="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endParaRPr lang="en-IN" sz="1400" b="1" dirty="0">
              <a:latin typeface="Playfair Display"/>
              <a:ea typeface="Playfair Display"/>
              <a:cs typeface="Playfair Display"/>
              <a:sym typeface="Playfair Display"/>
            </a:endParaRPr>
          </a:p>
          <a:p>
            <a:pPr marL="139700" lvl="0" indent="0" algn="l" rtl="0">
              <a:spcBef>
                <a:spcPts val="0"/>
              </a:spcBef>
              <a:spcAft>
                <a:spcPts val="0"/>
              </a:spcAft>
              <a:buClr>
                <a:srgbClr val="000000"/>
              </a:buClr>
              <a:buSzPts val="1400"/>
              <a:buNone/>
            </a:pPr>
            <a:endParaRPr sz="1400" b="1" dirty="0">
              <a:latin typeface="Playfair Display"/>
              <a:ea typeface="Playfair Display"/>
              <a:cs typeface="Playfair Display"/>
              <a:sym typeface="Playfair Display"/>
            </a:endParaRPr>
          </a:p>
        </p:txBody>
      </p:sp>
      <p:sp>
        <p:nvSpPr>
          <p:cNvPr id="336" name="Google Shape;336;p3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pic>
        <p:nvPicPr>
          <p:cNvPr id="337" name="Google Shape;337;p37"/>
          <p:cNvPicPr preferRelativeResize="0"/>
          <p:nvPr/>
        </p:nvPicPr>
        <p:blipFill>
          <a:blip r:embed="rId3">
            <a:alphaModFix/>
          </a:blip>
          <a:stretch>
            <a:fillRect/>
          </a:stretch>
        </p:blipFill>
        <p:spPr>
          <a:xfrm>
            <a:off x="1891158" y="1691880"/>
            <a:ext cx="5076825" cy="1131775"/>
          </a:xfrm>
          <a:prstGeom prst="rect">
            <a:avLst/>
          </a:prstGeom>
          <a:noFill/>
          <a:ln>
            <a:noFill/>
          </a:ln>
        </p:spPr>
      </p:pic>
      <p:sp>
        <p:nvSpPr>
          <p:cNvPr id="5" name="Google Shape;342;p38">
            <a:extLst>
              <a:ext uri="{FF2B5EF4-FFF2-40B4-BE49-F238E27FC236}">
                <a16:creationId xmlns:a16="http://schemas.microsoft.com/office/drawing/2014/main" id="{5922726C-67B0-448D-893F-1BD1B42C51D8}"/>
              </a:ext>
            </a:extLst>
          </p:cNvPr>
          <p:cNvSpPr txBox="1">
            <a:spLocks/>
          </p:cNvSpPr>
          <p:nvPr/>
        </p:nvSpPr>
        <p:spPr>
          <a:xfrm>
            <a:off x="276667" y="2738596"/>
            <a:ext cx="8590665" cy="1610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0" indent="0">
              <a:buFont typeface="Calibri"/>
              <a:buNone/>
            </a:pPr>
            <a:r>
              <a:rPr lang="en-IN" sz="1400" b="1" dirty="0">
                <a:solidFill>
                  <a:srgbClr val="000000"/>
                </a:solidFill>
                <a:latin typeface="Playfair Display"/>
                <a:ea typeface="Playfair Display"/>
                <a:cs typeface="Playfair Display"/>
                <a:sym typeface="Playfair Display"/>
              </a:rPr>
              <a:t>Step 2:  </a:t>
            </a:r>
            <a:r>
              <a:rPr lang="en-IN" sz="1400" b="1" u="sng" dirty="0">
                <a:solidFill>
                  <a:srgbClr val="000000"/>
                </a:solidFill>
                <a:latin typeface="Playfair Display"/>
                <a:ea typeface="Playfair Display"/>
                <a:cs typeface="Playfair Display"/>
                <a:sym typeface="Playfair Display"/>
              </a:rPr>
              <a:t>Compute </a:t>
            </a:r>
            <a:r>
              <a:rPr lang="en-IN" sz="1400" b="1" u="sng" dirty="0" err="1">
                <a:solidFill>
                  <a:srgbClr val="000000"/>
                </a:solidFill>
                <a:latin typeface="Playfair Display"/>
                <a:ea typeface="Playfair Display"/>
                <a:cs typeface="Playfair Display"/>
                <a:sym typeface="Playfair Display"/>
              </a:rPr>
              <a:t>Selected_Nodes</a:t>
            </a:r>
            <a:endParaRPr lang="en-IN" sz="1400" b="1" u="sng" dirty="0">
              <a:solidFill>
                <a:srgbClr val="000000"/>
              </a:solidFill>
              <a:latin typeface="Playfair Display"/>
              <a:ea typeface="Playfair Display"/>
              <a:cs typeface="Playfair Display"/>
              <a:sym typeface="Playfair Display"/>
            </a:endParaRPr>
          </a:p>
          <a:p>
            <a:pPr marL="146050" indent="0">
              <a:buClr>
                <a:srgbClr val="000000"/>
              </a:buClr>
              <a:buFont typeface="Calibri"/>
              <a:buNone/>
            </a:pPr>
            <a:endParaRPr lang="en-IN" sz="1400" b="1" dirty="0">
              <a:solidFill>
                <a:srgbClr val="000000"/>
              </a:solidFill>
              <a:latin typeface="Playfair Display"/>
              <a:ea typeface="Playfair Display"/>
              <a:cs typeface="Playfair Display"/>
              <a:sym typeface="Playfair Display"/>
            </a:endParaRPr>
          </a:p>
          <a:p>
            <a:pPr>
              <a:buClr>
                <a:srgbClr val="000000"/>
              </a:buClr>
            </a:pPr>
            <a:r>
              <a:rPr lang="en-IN" sz="1400" b="1" dirty="0">
                <a:solidFill>
                  <a:srgbClr val="000000"/>
                </a:solidFill>
                <a:latin typeface="Playfair Display"/>
                <a:ea typeface="Playfair Display"/>
                <a:cs typeface="Playfair Display"/>
                <a:sym typeface="Playfair Display"/>
              </a:rPr>
              <a:t>After choosing important communities, some representative nodes should be selected from each of them having higher Closeness centrality.</a:t>
            </a:r>
          </a:p>
          <a:p>
            <a:pPr indent="-317500">
              <a:buClr>
                <a:srgbClr val="000000"/>
              </a:buClr>
              <a:buSzPts val="1400"/>
              <a:buFont typeface="Playfair Display"/>
              <a:buChar char="●"/>
            </a:pPr>
            <a:r>
              <a:rPr lang="en-IN" sz="1400" b="1" dirty="0">
                <a:solidFill>
                  <a:srgbClr val="000000"/>
                </a:solidFill>
                <a:latin typeface="Playfair Display"/>
                <a:ea typeface="Playfair Display"/>
                <a:cs typeface="Playfair Display"/>
                <a:sym typeface="Playfair Display"/>
              </a:rPr>
              <a:t>The number of nodes which should be selected from each community depends on the formula</a:t>
            </a:r>
            <a:endParaRPr lang="en-IN" b="1" dirty="0"/>
          </a:p>
          <a:p>
            <a:pPr indent="-317500">
              <a:lnSpc>
                <a:spcPct val="100000"/>
              </a:lnSpc>
              <a:buClr>
                <a:srgbClr val="000000"/>
              </a:buClr>
              <a:buSzPts val="1400"/>
              <a:buFont typeface="Playfair Display"/>
              <a:buChar char="●"/>
            </a:pPr>
            <a:endParaRPr lang="en-IN" sz="1400" b="1" dirty="0">
              <a:solidFill>
                <a:srgbClr val="000000"/>
              </a:solidFill>
              <a:latin typeface="Playfair Display"/>
              <a:ea typeface="Playfair Display"/>
              <a:cs typeface="Playfair Display"/>
              <a:sym typeface="Playfair Display"/>
            </a:endParaRPr>
          </a:p>
          <a:p>
            <a:pPr marL="139700" indent="0">
              <a:lnSpc>
                <a:spcPct val="100000"/>
              </a:lnSpc>
              <a:buClr>
                <a:srgbClr val="000000"/>
              </a:buClr>
              <a:buSzPts val="1400"/>
              <a:buNone/>
            </a:pPr>
            <a:endParaRPr lang="en-IN" sz="1400" b="1" dirty="0">
              <a:solidFill>
                <a:srgbClr val="000000"/>
              </a:solidFill>
              <a:latin typeface="Playfair Display"/>
              <a:ea typeface="Playfair Display"/>
              <a:cs typeface="Playfair Display"/>
              <a:sym typeface="Playfair Display"/>
            </a:endParaRPr>
          </a:p>
          <a:p>
            <a:pPr indent="-317500">
              <a:lnSpc>
                <a:spcPct val="100000"/>
              </a:lnSpc>
              <a:buClr>
                <a:srgbClr val="000000"/>
              </a:buClr>
              <a:buSzPts val="1400"/>
              <a:buFont typeface="Playfair Display"/>
              <a:buChar char="●"/>
            </a:pPr>
            <a:r>
              <a:rPr lang="en-IN" sz="1400" b="1" dirty="0">
                <a:solidFill>
                  <a:srgbClr val="000000"/>
                </a:solidFill>
                <a:latin typeface="Playfair Display"/>
                <a:ea typeface="Playfair Display"/>
                <a:cs typeface="Playfair Display"/>
                <a:sym typeface="Playfair Display"/>
              </a:rPr>
              <a:t>At last the representative nodes selected from each community is merged to form seed set</a:t>
            </a:r>
          </a:p>
          <a:p>
            <a:pPr indent="0">
              <a:spcAft>
                <a:spcPts val="1600"/>
              </a:spcAft>
              <a:buFont typeface="Calibri"/>
              <a:buNone/>
            </a:pPr>
            <a:endParaRPr lang="en-IN" sz="1400" dirty="0">
              <a:latin typeface="Playfair Display"/>
              <a:ea typeface="Playfair Display"/>
              <a:cs typeface="Playfair Display"/>
              <a:sym typeface="Playfair Display"/>
            </a:endParaRPr>
          </a:p>
        </p:txBody>
      </p:sp>
      <p:pic>
        <p:nvPicPr>
          <p:cNvPr id="6" name="Google Shape;344;p38">
            <a:extLst>
              <a:ext uri="{FF2B5EF4-FFF2-40B4-BE49-F238E27FC236}">
                <a16:creationId xmlns:a16="http://schemas.microsoft.com/office/drawing/2014/main" id="{F3C2B511-F081-45A1-BD24-A4BC5F1F5D5A}"/>
              </a:ext>
            </a:extLst>
          </p:cNvPr>
          <p:cNvPicPr preferRelativeResize="0"/>
          <p:nvPr/>
        </p:nvPicPr>
        <p:blipFill>
          <a:blip r:embed="rId4">
            <a:alphaModFix/>
          </a:blip>
          <a:stretch>
            <a:fillRect/>
          </a:stretch>
        </p:blipFill>
        <p:spPr>
          <a:xfrm>
            <a:off x="3685687" y="4045386"/>
            <a:ext cx="1772623" cy="4346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3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7" name="Title 1">
            <a:extLst>
              <a:ext uri="{FF2B5EF4-FFF2-40B4-BE49-F238E27FC236}">
                <a16:creationId xmlns:a16="http://schemas.microsoft.com/office/drawing/2014/main" id="{F56FF7B3-A906-47F6-8EF4-D8A140343629}"/>
              </a:ext>
            </a:extLst>
          </p:cNvPr>
          <p:cNvSpPr>
            <a:spLocks noGrp="1"/>
          </p:cNvSpPr>
          <p:nvPr>
            <p:ph type="title"/>
          </p:nvPr>
        </p:nvSpPr>
        <p:spPr>
          <a:xfrm>
            <a:off x="2640419" y="249914"/>
            <a:ext cx="3702346" cy="611060"/>
          </a:xfrm>
        </p:spPr>
        <p:txBody>
          <a:bodyPr/>
          <a:lstStyle/>
          <a:p>
            <a:r>
              <a:rPr lang="en-IN" dirty="0">
                <a:solidFill>
                  <a:schemeClr val="accent6"/>
                </a:solidFill>
                <a:latin typeface="Impact" panose="020B0806030902050204" pitchFamily="34" charset="0"/>
              </a:rPr>
              <a:t>Working of </a:t>
            </a:r>
            <a:r>
              <a:rPr lang="en-IN" dirty="0" err="1">
                <a:solidFill>
                  <a:schemeClr val="accent6"/>
                </a:solidFill>
                <a:latin typeface="Impact" panose="020B0806030902050204" pitchFamily="34" charset="0"/>
              </a:rPr>
              <a:t>compath</a:t>
            </a:r>
            <a:r>
              <a:rPr lang="en-IN" dirty="0">
                <a:solidFill>
                  <a:schemeClr val="accent6"/>
                </a:solidFill>
                <a:latin typeface="Impact" panose="020B0806030902050204" pitchFamily="34" charset="0"/>
              </a:rPr>
              <a:t>:</a:t>
            </a:r>
          </a:p>
        </p:txBody>
      </p:sp>
      <p:sp>
        <p:nvSpPr>
          <p:cNvPr id="3" name="Oval 2">
            <a:extLst>
              <a:ext uri="{FF2B5EF4-FFF2-40B4-BE49-F238E27FC236}">
                <a16:creationId xmlns:a16="http://schemas.microsoft.com/office/drawing/2014/main" id="{0C757936-15A9-4552-8A86-0E3DE565DB2A}"/>
              </a:ext>
            </a:extLst>
          </p:cNvPr>
          <p:cNvSpPr/>
          <p:nvPr/>
        </p:nvSpPr>
        <p:spPr>
          <a:xfrm>
            <a:off x="1190847" y="1233377"/>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1</a:t>
            </a:r>
          </a:p>
        </p:txBody>
      </p:sp>
      <p:sp>
        <p:nvSpPr>
          <p:cNvPr id="10" name="Oval 9">
            <a:extLst>
              <a:ext uri="{FF2B5EF4-FFF2-40B4-BE49-F238E27FC236}">
                <a16:creationId xmlns:a16="http://schemas.microsoft.com/office/drawing/2014/main" id="{05E7F47E-DA0B-43D2-86F2-2D51DD8A6C81}"/>
              </a:ext>
            </a:extLst>
          </p:cNvPr>
          <p:cNvSpPr/>
          <p:nvPr/>
        </p:nvSpPr>
        <p:spPr>
          <a:xfrm>
            <a:off x="1952847" y="12404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2</a:t>
            </a:r>
          </a:p>
        </p:txBody>
      </p:sp>
      <p:sp>
        <p:nvSpPr>
          <p:cNvPr id="11" name="Oval 10">
            <a:extLst>
              <a:ext uri="{FF2B5EF4-FFF2-40B4-BE49-F238E27FC236}">
                <a16:creationId xmlns:a16="http://schemas.microsoft.com/office/drawing/2014/main" id="{3AB1F772-146F-4902-A9A0-7DBF1F1FB07D}"/>
              </a:ext>
            </a:extLst>
          </p:cNvPr>
          <p:cNvSpPr/>
          <p:nvPr/>
        </p:nvSpPr>
        <p:spPr>
          <a:xfrm>
            <a:off x="1190847" y="23072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5</a:t>
            </a:r>
          </a:p>
        </p:txBody>
      </p:sp>
      <p:sp>
        <p:nvSpPr>
          <p:cNvPr id="12" name="Oval 11">
            <a:extLst>
              <a:ext uri="{FF2B5EF4-FFF2-40B4-BE49-F238E27FC236}">
                <a16:creationId xmlns:a16="http://schemas.microsoft.com/office/drawing/2014/main" id="{20413F56-B458-4AE0-B5D2-D0DAF85F4ACA}"/>
              </a:ext>
            </a:extLst>
          </p:cNvPr>
          <p:cNvSpPr/>
          <p:nvPr/>
        </p:nvSpPr>
        <p:spPr>
          <a:xfrm>
            <a:off x="2518145" y="1850065"/>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3</a:t>
            </a:r>
          </a:p>
        </p:txBody>
      </p:sp>
      <p:sp>
        <p:nvSpPr>
          <p:cNvPr id="13" name="Oval 12">
            <a:extLst>
              <a:ext uri="{FF2B5EF4-FFF2-40B4-BE49-F238E27FC236}">
                <a16:creationId xmlns:a16="http://schemas.microsoft.com/office/drawing/2014/main" id="{EAAED3AB-A6A1-4C6A-A462-2340726B10ED}"/>
              </a:ext>
            </a:extLst>
          </p:cNvPr>
          <p:cNvSpPr/>
          <p:nvPr/>
        </p:nvSpPr>
        <p:spPr>
          <a:xfrm>
            <a:off x="1890824" y="2300177"/>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4</a:t>
            </a:r>
          </a:p>
        </p:txBody>
      </p:sp>
      <p:sp>
        <p:nvSpPr>
          <p:cNvPr id="14" name="Oval 13">
            <a:extLst>
              <a:ext uri="{FF2B5EF4-FFF2-40B4-BE49-F238E27FC236}">
                <a16:creationId xmlns:a16="http://schemas.microsoft.com/office/drawing/2014/main" id="{803C7113-292B-4A79-98F3-DA7506D3E838}"/>
              </a:ext>
            </a:extLst>
          </p:cNvPr>
          <p:cNvSpPr/>
          <p:nvPr/>
        </p:nvSpPr>
        <p:spPr>
          <a:xfrm>
            <a:off x="3547731" y="18500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6</a:t>
            </a:r>
          </a:p>
        </p:txBody>
      </p:sp>
      <p:sp>
        <p:nvSpPr>
          <p:cNvPr id="15" name="Oval 14">
            <a:extLst>
              <a:ext uri="{FF2B5EF4-FFF2-40B4-BE49-F238E27FC236}">
                <a16:creationId xmlns:a16="http://schemas.microsoft.com/office/drawing/2014/main" id="{9037B6D8-2440-48CC-B308-8BFF2EC2B10B}"/>
              </a:ext>
            </a:extLst>
          </p:cNvPr>
          <p:cNvSpPr/>
          <p:nvPr/>
        </p:nvSpPr>
        <p:spPr>
          <a:xfrm>
            <a:off x="4417828" y="230017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9</a:t>
            </a:r>
          </a:p>
        </p:txBody>
      </p:sp>
      <p:sp>
        <p:nvSpPr>
          <p:cNvPr id="16" name="Oval 15">
            <a:extLst>
              <a:ext uri="{FF2B5EF4-FFF2-40B4-BE49-F238E27FC236}">
                <a16:creationId xmlns:a16="http://schemas.microsoft.com/office/drawing/2014/main" id="{DBEF71A2-733F-44C7-BB51-6FE58542F304}"/>
              </a:ext>
            </a:extLst>
          </p:cNvPr>
          <p:cNvSpPr/>
          <p:nvPr/>
        </p:nvSpPr>
        <p:spPr>
          <a:xfrm>
            <a:off x="1757562" y="3062177"/>
            <a:ext cx="503629" cy="3205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11</a:t>
            </a:r>
          </a:p>
        </p:txBody>
      </p:sp>
      <p:sp>
        <p:nvSpPr>
          <p:cNvPr id="17" name="Oval 16">
            <a:extLst>
              <a:ext uri="{FF2B5EF4-FFF2-40B4-BE49-F238E27FC236}">
                <a16:creationId xmlns:a16="http://schemas.microsoft.com/office/drawing/2014/main" id="{10F81785-9295-4B10-92EB-813135A64193}"/>
              </a:ext>
            </a:extLst>
          </p:cNvPr>
          <p:cNvSpPr/>
          <p:nvPr/>
        </p:nvSpPr>
        <p:spPr>
          <a:xfrm>
            <a:off x="4417828" y="1244010"/>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7</a:t>
            </a:r>
          </a:p>
        </p:txBody>
      </p:sp>
      <p:sp>
        <p:nvSpPr>
          <p:cNvPr id="18" name="Oval 17">
            <a:extLst>
              <a:ext uri="{FF2B5EF4-FFF2-40B4-BE49-F238E27FC236}">
                <a16:creationId xmlns:a16="http://schemas.microsoft.com/office/drawing/2014/main" id="{6F813CF2-2B51-4F82-86EA-CE522457A32E}"/>
              </a:ext>
            </a:extLst>
          </p:cNvPr>
          <p:cNvSpPr/>
          <p:nvPr/>
        </p:nvSpPr>
        <p:spPr>
          <a:xfrm>
            <a:off x="5271980" y="12404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8</a:t>
            </a:r>
          </a:p>
        </p:txBody>
      </p:sp>
      <p:sp>
        <p:nvSpPr>
          <p:cNvPr id="19" name="Oval 18">
            <a:extLst>
              <a:ext uri="{FF2B5EF4-FFF2-40B4-BE49-F238E27FC236}">
                <a16:creationId xmlns:a16="http://schemas.microsoft.com/office/drawing/2014/main" id="{8B749F24-408B-44AB-9AA5-4DAEFABB2F5C}"/>
              </a:ext>
            </a:extLst>
          </p:cNvPr>
          <p:cNvSpPr/>
          <p:nvPr/>
        </p:nvSpPr>
        <p:spPr>
          <a:xfrm>
            <a:off x="5271979" y="2349441"/>
            <a:ext cx="453656" cy="292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900" dirty="0">
                <a:ln w="0"/>
                <a:solidFill>
                  <a:schemeClr val="tx1"/>
                </a:solidFill>
                <a:effectLst>
                  <a:outerShdw blurRad="38100" dist="19050" dir="2700000" algn="tl" rotWithShape="0">
                    <a:schemeClr val="dk1">
                      <a:alpha val="40000"/>
                    </a:schemeClr>
                  </a:outerShdw>
                </a:effectLst>
              </a:rPr>
              <a:t>10</a:t>
            </a:r>
          </a:p>
        </p:txBody>
      </p:sp>
      <p:sp>
        <p:nvSpPr>
          <p:cNvPr id="21" name="Oval 20">
            <a:extLst>
              <a:ext uri="{FF2B5EF4-FFF2-40B4-BE49-F238E27FC236}">
                <a16:creationId xmlns:a16="http://schemas.microsoft.com/office/drawing/2014/main" id="{B12ECF64-50E7-4FBD-ABB2-C19D6810AE6F}"/>
              </a:ext>
            </a:extLst>
          </p:cNvPr>
          <p:cNvSpPr/>
          <p:nvPr/>
        </p:nvSpPr>
        <p:spPr>
          <a:xfrm>
            <a:off x="2826488" y="3085036"/>
            <a:ext cx="503629" cy="297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12</a:t>
            </a:r>
          </a:p>
        </p:txBody>
      </p:sp>
      <p:sp>
        <p:nvSpPr>
          <p:cNvPr id="5" name="Rectangle 4">
            <a:extLst>
              <a:ext uri="{FF2B5EF4-FFF2-40B4-BE49-F238E27FC236}">
                <a16:creationId xmlns:a16="http://schemas.microsoft.com/office/drawing/2014/main" id="{45DD635E-C0E2-43BE-909A-B707BEE57533}"/>
              </a:ext>
            </a:extLst>
          </p:cNvPr>
          <p:cNvSpPr/>
          <p:nvPr/>
        </p:nvSpPr>
        <p:spPr>
          <a:xfrm>
            <a:off x="1499191" y="1382232"/>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B2C5BD3B-7B23-42B5-AECA-408A8864BC62}"/>
              </a:ext>
            </a:extLst>
          </p:cNvPr>
          <p:cNvSpPr/>
          <p:nvPr/>
        </p:nvSpPr>
        <p:spPr>
          <a:xfrm>
            <a:off x="4772248" y="1394565"/>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8B88183A-1DEB-480F-A671-1E2DAAEBEB88}"/>
              </a:ext>
            </a:extLst>
          </p:cNvPr>
          <p:cNvSpPr/>
          <p:nvPr/>
        </p:nvSpPr>
        <p:spPr>
          <a:xfrm>
            <a:off x="1492989" y="2445949"/>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47FD4F-2B46-45C4-BA73-6DB059B2662E}"/>
              </a:ext>
            </a:extLst>
          </p:cNvPr>
          <p:cNvSpPr/>
          <p:nvPr/>
        </p:nvSpPr>
        <p:spPr>
          <a:xfrm rot="5400000">
            <a:off x="963046" y="1905800"/>
            <a:ext cx="735810" cy="458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3DEDA410-5FF9-41FF-AF63-4D6B9EED3441}"/>
              </a:ext>
            </a:extLst>
          </p:cNvPr>
          <p:cNvSpPr/>
          <p:nvPr/>
        </p:nvSpPr>
        <p:spPr>
          <a:xfrm rot="5400000" flipV="1">
            <a:off x="1791780" y="1908031"/>
            <a:ext cx="731485"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80B42E5-D6F2-4020-BFEB-E4F337028976}"/>
              </a:ext>
            </a:extLst>
          </p:cNvPr>
          <p:cNvSpPr/>
          <p:nvPr/>
        </p:nvSpPr>
        <p:spPr>
          <a:xfrm rot="2350699">
            <a:off x="2223316" y="1642047"/>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1DF6A7CF-B834-4BAE-90C6-19E12F5133F1}"/>
              </a:ext>
            </a:extLst>
          </p:cNvPr>
          <p:cNvSpPr/>
          <p:nvPr/>
        </p:nvSpPr>
        <p:spPr>
          <a:xfrm rot="8278614">
            <a:off x="2180233" y="2264434"/>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5FBD2978-78E1-46EE-9FD9-ED24DB15E621}"/>
              </a:ext>
            </a:extLst>
          </p:cNvPr>
          <p:cNvSpPr/>
          <p:nvPr/>
        </p:nvSpPr>
        <p:spPr>
          <a:xfrm rot="3275159">
            <a:off x="1263963" y="1851019"/>
            <a:ext cx="963443" cy="4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4810E5E4-3ED0-45F0-844F-F89D592D2E26}"/>
              </a:ext>
            </a:extLst>
          </p:cNvPr>
          <p:cNvSpPr/>
          <p:nvPr/>
        </p:nvSpPr>
        <p:spPr>
          <a:xfrm>
            <a:off x="2869795" y="2011148"/>
            <a:ext cx="607051"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88B10204-C273-4F7A-A649-4C2D848C29C7}"/>
              </a:ext>
            </a:extLst>
          </p:cNvPr>
          <p:cNvSpPr/>
          <p:nvPr/>
        </p:nvSpPr>
        <p:spPr>
          <a:xfrm rot="7878856" flipV="1">
            <a:off x="1238203" y="1888129"/>
            <a:ext cx="955957" cy="5330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6A9314E4-311E-4104-A3CC-8E26C569D4E9}"/>
              </a:ext>
            </a:extLst>
          </p:cNvPr>
          <p:cNvSpPr/>
          <p:nvPr/>
        </p:nvSpPr>
        <p:spPr>
          <a:xfrm rot="18230322">
            <a:off x="4487520" y="1919081"/>
            <a:ext cx="1001831" cy="494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CD18D665-0912-4109-8F57-F78D6D7444E3}"/>
              </a:ext>
            </a:extLst>
          </p:cNvPr>
          <p:cNvSpPr/>
          <p:nvPr/>
        </p:nvSpPr>
        <p:spPr>
          <a:xfrm rot="3397210" flipV="1">
            <a:off x="4478091" y="1896813"/>
            <a:ext cx="1041968" cy="512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CE440A00-DAE5-4A01-87C6-A1CAC4CD1B6E}"/>
              </a:ext>
            </a:extLst>
          </p:cNvPr>
          <p:cNvSpPr/>
          <p:nvPr/>
        </p:nvSpPr>
        <p:spPr>
          <a:xfrm rot="16200000">
            <a:off x="1859282" y="2801855"/>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77110A10-26E0-492B-A19B-74BB7EE99992}"/>
              </a:ext>
            </a:extLst>
          </p:cNvPr>
          <p:cNvSpPr/>
          <p:nvPr/>
        </p:nvSpPr>
        <p:spPr>
          <a:xfrm>
            <a:off x="4772248" y="2451087"/>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7927E3FE-B790-4029-964F-BEE86B0E4910}"/>
              </a:ext>
            </a:extLst>
          </p:cNvPr>
          <p:cNvSpPr/>
          <p:nvPr/>
        </p:nvSpPr>
        <p:spPr>
          <a:xfrm>
            <a:off x="2324987" y="3211032"/>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5B90C25-D982-4738-9B76-5C95AD71E786}"/>
              </a:ext>
            </a:extLst>
          </p:cNvPr>
          <p:cNvSpPr/>
          <p:nvPr/>
        </p:nvSpPr>
        <p:spPr>
          <a:xfrm rot="2259181" flipV="1">
            <a:off x="3757027" y="2284406"/>
            <a:ext cx="742797"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29193449-4379-4E1B-AD00-F9750F3BED77}"/>
              </a:ext>
            </a:extLst>
          </p:cNvPr>
          <p:cNvSpPr/>
          <p:nvPr/>
        </p:nvSpPr>
        <p:spPr>
          <a:xfrm rot="8416917">
            <a:off x="3707759" y="1613720"/>
            <a:ext cx="812167"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ED852AD5-0B4D-4291-869D-14842528F197}"/>
              </a:ext>
            </a:extLst>
          </p:cNvPr>
          <p:cNvSpPr/>
          <p:nvPr/>
        </p:nvSpPr>
        <p:spPr>
          <a:xfrm rot="5400000">
            <a:off x="4190470" y="1907961"/>
            <a:ext cx="735810" cy="458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E9DBCE11-D6B7-492E-BABF-F3DCEFAC2C57}"/>
              </a:ext>
            </a:extLst>
          </p:cNvPr>
          <p:cNvSpPr/>
          <p:nvPr/>
        </p:nvSpPr>
        <p:spPr>
          <a:xfrm rot="5400000">
            <a:off x="5071805" y="1920950"/>
            <a:ext cx="735810"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2117BE89-8417-41FB-B5EB-64CF39ADD1D3}"/>
              </a:ext>
            </a:extLst>
          </p:cNvPr>
          <p:cNvSpPr/>
          <p:nvPr/>
        </p:nvSpPr>
        <p:spPr>
          <a:xfrm>
            <a:off x="845236" y="885071"/>
            <a:ext cx="2087523" cy="2074730"/>
          </a:xfrm>
          <a:prstGeom prst="donut">
            <a:avLst>
              <a:gd name="adj" fmla="val 32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5" name="Circle: Hollow 44">
            <a:extLst>
              <a:ext uri="{FF2B5EF4-FFF2-40B4-BE49-F238E27FC236}">
                <a16:creationId xmlns:a16="http://schemas.microsoft.com/office/drawing/2014/main" id="{55C8CD53-89D9-4086-A6CF-A9F63D06B920}"/>
              </a:ext>
            </a:extLst>
          </p:cNvPr>
          <p:cNvSpPr/>
          <p:nvPr/>
        </p:nvSpPr>
        <p:spPr>
          <a:xfrm>
            <a:off x="3371407" y="885071"/>
            <a:ext cx="2839835" cy="2199963"/>
          </a:xfrm>
          <a:prstGeom prst="donut">
            <a:avLst>
              <a:gd name="adj" fmla="val 32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6" name="Circle: Hollow 45">
            <a:extLst>
              <a:ext uri="{FF2B5EF4-FFF2-40B4-BE49-F238E27FC236}">
                <a16:creationId xmlns:a16="http://schemas.microsoft.com/office/drawing/2014/main" id="{8DDBF401-C7FD-4482-9BF7-795D63D4DF86}"/>
              </a:ext>
            </a:extLst>
          </p:cNvPr>
          <p:cNvSpPr/>
          <p:nvPr/>
        </p:nvSpPr>
        <p:spPr>
          <a:xfrm>
            <a:off x="1596657" y="2952335"/>
            <a:ext cx="1880189" cy="587755"/>
          </a:xfrm>
          <a:prstGeom prst="donut">
            <a:avLst>
              <a:gd name="adj" fmla="val 32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7" name="Rectangle 46">
            <a:extLst>
              <a:ext uri="{FF2B5EF4-FFF2-40B4-BE49-F238E27FC236}">
                <a16:creationId xmlns:a16="http://schemas.microsoft.com/office/drawing/2014/main" id="{346818DD-9843-4314-9B4B-DC2F7F91C859}"/>
              </a:ext>
            </a:extLst>
          </p:cNvPr>
          <p:cNvSpPr/>
          <p:nvPr/>
        </p:nvSpPr>
        <p:spPr>
          <a:xfrm rot="9373633" flipV="1">
            <a:off x="1438087" y="2133584"/>
            <a:ext cx="111828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ame 8">
            <a:extLst>
              <a:ext uri="{FF2B5EF4-FFF2-40B4-BE49-F238E27FC236}">
                <a16:creationId xmlns:a16="http://schemas.microsoft.com/office/drawing/2014/main" id="{19BFB700-9BA8-48D7-B22C-8700988B3BFF}"/>
              </a:ext>
            </a:extLst>
          </p:cNvPr>
          <p:cNvSpPr/>
          <p:nvPr/>
        </p:nvSpPr>
        <p:spPr>
          <a:xfrm>
            <a:off x="582224" y="798281"/>
            <a:ext cx="5760542" cy="2944379"/>
          </a:xfrm>
          <a:prstGeom prst="frame">
            <a:avLst>
              <a:gd name="adj1" fmla="val 216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2" name="Oval 51">
            <a:extLst>
              <a:ext uri="{FF2B5EF4-FFF2-40B4-BE49-F238E27FC236}">
                <a16:creationId xmlns:a16="http://schemas.microsoft.com/office/drawing/2014/main" id="{987B0208-E3E3-486D-9ED0-680824F59BEB}"/>
              </a:ext>
            </a:extLst>
          </p:cNvPr>
          <p:cNvSpPr/>
          <p:nvPr/>
        </p:nvSpPr>
        <p:spPr>
          <a:xfrm>
            <a:off x="6819672" y="2310454"/>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249C0918-5F11-4B25-BC0A-521E95882CB3}"/>
              </a:ext>
            </a:extLst>
          </p:cNvPr>
          <p:cNvSpPr/>
          <p:nvPr/>
        </p:nvSpPr>
        <p:spPr>
          <a:xfrm flipH="1">
            <a:off x="7089705" y="2237975"/>
            <a:ext cx="1471520" cy="461665"/>
          </a:xfrm>
          <a:prstGeom prst="rect">
            <a:avLst/>
          </a:prstGeom>
          <a:noFill/>
        </p:spPr>
        <p:txBody>
          <a:bodyPr wrap="square" lIns="91440" tIns="45720" rIns="91440" bIns="45720">
            <a:spAutoFit/>
          </a:bodyPr>
          <a:lstStyle/>
          <a:p>
            <a:pPr algn="ct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Inactive</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4" name="Oval 53">
            <a:extLst>
              <a:ext uri="{FF2B5EF4-FFF2-40B4-BE49-F238E27FC236}">
                <a16:creationId xmlns:a16="http://schemas.microsoft.com/office/drawing/2014/main" id="{253BE141-2DAB-412D-A182-09D4A9A1A0DE}"/>
              </a:ext>
            </a:extLst>
          </p:cNvPr>
          <p:cNvSpPr/>
          <p:nvPr/>
        </p:nvSpPr>
        <p:spPr>
          <a:xfrm>
            <a:off x="6809040" y="2803479"/>
            <a:ext cx="318976"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55" name="Rectangle 54">
            <a:extLst>
              <a:ext uri="{FF2B5EF4-FFF2-40B4-BE49-F238E27FC236}">
                <a16:creationId xmlns:a16="http://schemas.microsoft.com/office/drawing/2014/main" id="{D9870465-4E70-4F47-A189-246F9153B820}"/>
              </a:ext>
            </a:extLst>
          </p:cNvPr>
          <p:cNvSpPr/>
          <p:nvPr/>
        </p:nvSpPr>
        <p:spPr>
          <a:xfrm flipH="1">
            <a:off x="7107200" y="2700158"/>
            <a:ext cx="1471520" cy="461665"/>
          </a:xfrm>
          <a:prstGeom prst="rect">
            <a:avLst/>
          </a:prstGeom>
          <a:noFill/>
        </p:spPr>
        <p:txBody>
          <a:bodyPr wrap="square" lIns="91440" tIns="45720" rIns="91440" bIns="45720">
            <a:spAutoFit/>
          </a:bodyPr>
          <a:lstStyle/>
          <a:p>
            <a:pPr algn="ct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Active</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0" nodeType="clickEffect">
                                  <p:stCondLst>
                                    <p:cond delay="0"/>
                                  </p:stCondLst>
                                  <p:childTnLst>
                                    <p:animClr clrSpc="rgb" dir="cw">
                                      <p:cBhvr override="childStyle">
                                        <p:cTn id="33" dur="500" fill="hold"/>
                                        <p:tgtEl>
                                          <p:spTgt spid="10"/>
                                        </p:tgtEl>
                                        <p:attrNameLst>
                                          <p:attrName>style.color</p:attrName>
                                        </p:attrNameLst>
                                      </p:cBhvr>
                                      <p:to>
                                        <a:schemeClr val="accent2"/>
                                      </p:to>
                                    </p:animClr>
                                    <p:animClr clrSpc="rgb" dir="cw">
                                      <p:cBhvr>
                                        <p:cTn id="34" dur="500" fill="hold"/>
                                        <p:tgtEl>
                                          <p:spTgt spid="10"/>
                                        </p:tgtEl>
                                        <p:attrNameLst>
                                          <p:attrName>fillcolor</p:attrName>
                                        </p:attrNameLst>
                                      </p:cBhvr>
                                      <p:to>
                                        <a:schemeClr val="accent2"/>
                                      </p:to>
                                    </p:animClr>
                                    <p:set>
                                      <p:cBhvr>
                                        <p:cTn id="35" dur="500" fill="hold"/>
                                        <p:tgtEl>
                                          <p:spTgt spid="10"/>
                                        </p:tgtEl>
                                        <p:attrNameLst>
                                          <p:attrName>fill.type</p:attrName>
                                        </p:attrNameLst>
                                      </p:cBhvr>
                                      <p:to>
                                        <p:strVal val="solid"/>
                                      </p:to>
                                    </p:set>
                                    <p:set>
                                      <p:cBhvr>
                                        <p:cTn id="36" dur="500" fill="hold"/>
                                        <p:tgtEl>
                                          <p:spTgt spid="10"/>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9" presetClass="emph" presetSubtype="0" fill="hold" grpId="0" nodeType="clickEffect">
                                  <p:stCondLst>
                                    <p:cond delay="0"/>
                                  </p:stCondLst>
                                  <p:childTnLst>
                                    <p:animClr clrSpc="rgb" dir="cw">
                                      <p:cBhvr override="childStyle">
                                        <p:cTn id="40" dur="500" fill="hold"/>
                                        <p:tgtEl>
                                          <p:spTgt spid="13"/>
                                        </p:tgtEl>
                                        <p:attrNameLst>
                                          <p:attrName>style.color</p:attrName>
                                        </p:attrNameLst>
                                      </p:cBhvr>
                                      <p:to>
                                        <a:schemeClr val="accent2"/>
                                      </p:to>
                                    </p:animClr>
                                    <p:animClr clrSpc="rgb" dir="cw">
                                      <p:cBhvr>
                                        <p:cTn id="41" dur="500" fill="hold"/>
                                        <p:tgtEl>
                                          <p:spTgt spid="13"/>
                                        </p:tgtEl>
                                        <p:attrNameLst>
                                          <p:attrName>fillcolor</p:attrName>
                                        </p:attrNameLst>
                                      </p:cBhvr>
                                      <p:to>
                                        <a:schemeClr val="accent2"/>
                                      </p:to>
                                    </p:animClr>
                                    <p:set>
                                      <p:cBhvr>
                                        <p:cTn id="42" dur="500" fill="hold"/>
                                        <p:tgtEl>
                                          <p:spTgt spid="13"/>
                                        </p:tgtEl>
                                        <p:attrNameLst>
                                          <p:attrName>fill.type</p:attrName>
                                        </p:attrNameLst>
                                      </p:cBhvr>
                                      <p:to>
                                        <p:strVal val="solid"/>
                                      </p:to>
                                    </p:set>
                                    <p:set>
                                      <p:cBhvr>
                                        <p:cTn id="43" dur="500" fill="hold"/>
                                        <p:tgtEl>
                                          <p:spTgt spid="13"/>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9" presetClass="emph" presetSubtype="0" fill="hold" grpId="0" nodeType="clickEffect">
                                  <p:stCondLst>
                                    <p:cond delay="0"/>
                                  </p:stCondLst>
                                  <p:childTnLst>
                                    <p:animClr clrSpc="rgb" dir="cw">
                                      <p:cBhvr override="childStyle">
                                        <p:cTn id="47" dur="500" fill="hold"/>
                                        <p:tgtEl>
                                          <p:spTgt spid="17"/>
                                        </p:tgtEl>
                                        <p:attrNameLst>
                                          <p:attrName>style.color</p:attrName>
                                        </p:attrNameLst>
                                      </p:cBhvr>
                                      <p:to>
                                        <a:schemeClr val="accent2"/>
                                      </p:to>
                                    </p:animClr>
                                    <p:animClr clrSpc="rgb" dir="cw">
                                      <p:cBhvr>
                                        <p:cTn id="48" dur="500" fill="hold"/>
                                        <p:tgtEl>
                                          <p:spTgt spid="17"/>
                                        </p:tgtEl>
                                        <p:attrNameLst>
                                          <p:attrName>fillcolor</p:attrName>
                                        </p:attrNameLst>
                                      </p:cBhvr>
                                      <p:to>
                                        <a:schemeClr val="accent2"/>
                                      </p:to>
                                    </p:animClr>
                                    <p:set>
                                      <p:cBhvr>
                                        <p:cTn id="49" dur="500" fill="hold"/>
                                        <p:tgtEl>
                                          <p:spTgt spid="17"/>
                                        </p:tgtEl>
                                        <p:attrNameLst>
                                          <p:attrName>fill.type</p:attrName>
                                        </p:attrNameLst>
                                      </p:cBhvr>
                                      <p:to>
                                        <p:strVal val="solid"/>
                                      </p:to>
                                    </p:set>
                                    <p:set>
                                      <p:cBhvr>
                                        <p:cTn id="50" dur="500" fill="hold"/>
                                        <p:tgtEl>
                                          <p:spTgt spid="1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9" presetClass="emph" presetSubtype="0" fill="hold" grpId="0" nodeType="clickEffect">
                                  <p:stCondLst>
                                    <p:cond delay="0"/>
                                  </p:stCondLst>
                                  <p:childTnLst>
                                    <p:animClr clrSpc="rgb" dir="cw">
                                      <p:cBhvr override="childStyle">
                                        <p:cTn id="54" dur="500" fill="hold"/>
                                        <p:tgtEl>
                                          <p:spTgt spid="15"/>
                                        </p:tgtEl>
                                        <p:attrNameLst>
                                          <p:attrName>style.color</p:attrName>
                                        </p:attrNameLst>
                                      </p:cBhvr>
                                      <p:to>
                                        <a:schemeClr val="accent2"/>
                                      </p:to>
                                    </p:animClr>
                                    <p:animClr clrSpc="rgb" dir="cw">
                                      <p:cBhvr>
                                        <p:cTn id="55" dur="500" fill="hold"/>
                                        <p:tgtEl>
                                          <p:spTgt spid="15"/>
                                        </p:tgtEl>
                                        <p:attrNameLst>
                                          <p:attrName>fillcolor</p:attrName>
                                        </p:attrNameLst>
                                      </p:cBhvr>
                                      <p:to>
                                        <a:schemeClr val="accent2"/>
                                      </p:to>
                                    </p:animClr>
                                    <p:set>
                                      <p:cBhvr>
                                        <p:cTn id="56" dur="500" fill="hold"/>
                                        <p:tgtEl>
                                          <p:spTgt spid="15"/>
                                        </p:tgtEl>
                                        <p:attrNameLst>
                                          <p:attrName>fill.type</p:attrName>
                                        </p:attrNameLst>
                                      </p:cBhvr>
                                      <p:to>
                                        <p:strVal val="solid"/>
                                      </p:to>
                                    </p:set>
                                    <p:set>
                                      <p:cBhvr>
                                        <p:cTn id="57" dur="500" fill="hold"/>
                                        <p:tgtEl>
                                          <p:spTgt spid="15"/>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9" presetClass="emph" presetSubtype="0" fill="hold" grpId="0" nodeType="clickEffect">
                                  <p:stCondLst>
                                    <p:cond delay="0"/>
                                  </p:stCondLst>
                                  <p:childTnLst>
                                    <p:animClr clrSpc="rgb" dir="cw">
                                      <p:cBhvr override="childStyle">
                                        <p:cTn id="61" dur="500" fill="hold"/>
                                        <p:tgtEl>
                                          <p:spTgt spid="21"/>
                                        </p:tgtEl>
                                        <p:attrNameLst>
                                          <p:attrName>style.color</p:attrName>
                                        </p:attrNameLst>
                                      </p:cBhvr>
                                      <p:to>
                                        <a:schemeClr val="accent2"/>
                                      </p:to>
                                    </p:animClr>
                                    <p:animClr clrSpc="rgb" dir="cw">
                                      <p:cBhvr>
                                        <p:cTn id="62" dur="500" fill="hold"/>
                                        <p:tgtEl>
                                          <p:spTgt spid="21"/>
                                        </p:tgtEl>
                                        <p:attrNameLst>
                                          <p:attrName>fillcolor</p:attrName>
                                        </p:attrNameLst>
                                      </p:cBhvr>
                                      <p:to>
                                        <a:schemeClr val="accent2"/>
                                      </p:to>
                                    </p:animClr>
                                    <p:set>
                                      <p:cBhvr>
                                        <p:cTn id="63" dur="500" fill="hold"/>
                                        <p:tgtEl>
                                          <p:spTgt spid="21"/>
                                        </p:tgtEl>
                                        <p:attrNameLst>
                                          <p:attrName>fill.type</p:attrName>
                                        </p:attrNameLst>
                                      </p:cBhvr>
                                      <p:to>
                                        <p:strVal val="solid"/>
                                      </p:to>
                                    </p:set>
                                    <p:set>
                                      <p:cBhvr>
                                        <p:cTn id="64" dur="5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7" grpId="0" animBg="1"/>
      <p:bldP spid="21" grpId="0" animBg="1"/>
      <p:bldP spid="31" grpId="1" animBg="1"/>
      <p:bldP spid="37" grpId="0" animBg="1"/>
      <p:bldP spid="6" grpId="0" animBg="1"/>
      <p:bldP spid="45" grpId="0" animBg="1"/>
      <p:bldP spid="4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1445-E93D-4804-8A96-B7422763B696}"/>
              </a:ext>
            </a:extLst>
          </p:cNvPr>
          <p:cNvSpPr>
            <a:spLocks noGrp="1"/>
          </p:cNvSpPr>
          <p:nvPr>
            <p:ph type="title"/>
          </p:nvPr>
        </p:nvSpPr>
        <p:spPr>
          <a:xfrm>
            <a:off x="819150" y="436458"/>
            <a:ext cx="7505700" cy="536633"/>
          </a:xfrm>
        </p:spPr>
        <p:txBody>
          <a:bodyPr/>
          <a:lstStyle/>
          <a:p>
            <a:r>
              <a:rPr lang="en-IN" dirty="0">
                <a:solidFill>
                  <a:schemeClr val="accent6"/>
                </a:solidFill>
                <a:latin typeface="Impact" panose="020B0806030902050204" pitchFamily="34" charset="0"/>
              </a:rPr>
              <a:t>MOTIVATION:</a:t>
            </a:r>
          </a:p>
        </p:txBody>
      </p:sp>
      <p:sp>
        <p:nvSpPr>
          <p:cNvPr id="3" name="Text Placeholder 2">
            <a:extLst>
              <a:ext uri="{FF2B5EF4-FFF2-40B4-BE49-F238E27FC236}">
                <a16:creationId xmlns:a16="http://schemas.microsoft.com/office/drawing/2014/main" id="{DBFF2085-02A9-4AFF-BAD2-8EA1DF8B5CE8}"/>
              </a:ext>
            </a:extLst>
          </p:cNvPr>
          <p:cNvSpPr>
            <a:spLocks noGrp="1"/>
          </p:cNvSpPr>
          <p:nvPr>
            <p:ph type="body" idx="1"/>
          </p:nvPr>
        </p:nvSpPr>
        <p:spPr>
          <a:xfrm>
            <a:off x="819150" y="973091"/>
            <a:ext cx="7505700" cy="3465634"/>
          </a:xfrm>
        </p:spPr>
        <p:txBody>
          <a:bodyPr/>
          <a:lstStyle/>
          <a:p>
            <a:r>
              <a:rPr lang="en-IN" sz="2000" b="1" dirty="0">
                <a:latin typeface="Playfair Display" panose="020B0604020202020204" charset="0"/>
              </a:rPr>
              <a:t>A new product is to be launched. The production team plans about marketing it among the public. Broadcasting the information or distributing free samples is the basic approach. </a:t>
            </a:r>
          </a:p>
          <a:p>
            <a:r>
              <a:rPr lang="en-IN" sz="2000" b="1" dirty="0">
                <a:latin typeface="Playfair Display" panose="020B0604020202020204" charset="0"/>
              </a:rPr>
              <a:t>Can we improve the sales with the help of social network?</a:t>
            </a:r>
          </a:p>
          <a:p>
            <a:r>
              <a:rPr lang="en-IN" sz="2000" b="1" dirty="0">
                <a:latin typeface="Playfair Display" panose="020B0604020202020204" charset="0"/>
              </a:rPr>
              <a:t>How to identify targets from the population and invest minimum resource and get maximum benefit?</a:t>
            </a:r>
          </a:p>
          <a:p>
            <a:pPr marL="146050" indent="0">
              <a:buNone/>
            </a:pPr>
            <a:endParaRPr lang="en-IN" sz="2000" dirty="0">
              <a:latin typeface="Playfair Display" panose="020B0604020202020204" charset="0"/>
            </a:endParaRPr>
          </a:p>
        </p:txBody>
      </p:sp>
      <p:sp>
        <p:nvSpPr>
          <p:cNvPr id="4" name="Slide Number Placeholder 3">
            <a:extLst>
              <a:ext uri="{FF2B5EF4-FFF2-40B4-BE49-F238E27FC236}">
                <a16:creationId xmlns:a16="http://schemas.microsoft.com/office/drawing/2014/main" id="{BCB79547-AE1B-411C-B66F-6F11E8E51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5" name="Google Shape;143;p15">
            <a:extLst>
              <a:ext uri="{FF2B5EF4-FFF2-40B4-BE49-F238E27FC236}">
                <a16:creationId xmlns:a16="http://schemas.microsoft.com/office/drawing/2014/main" id="{BD9C89F2-8B74-4BAB-8134-DFDD793659DD}"/>
              </a:ext>
            </a:extLst>
          </p:cNvPr>
          <p:cNvPicPr preferRelativeResize="0"/>
          <p:nvPr/>
        </p:nvPicPr>
        <p:blipFill>
          <a:blip r:embed="rId2">
            <a:alphaModFix/>
          </a:blip>
          <a:stretch>
            <a:fillRect/>
          </a:stretch>
        </p:blipFill>
        <p:spPr>
          <a:xfrm>
            <a:off x="6347637" y="3544495"/>
            <a:ext cx="2043097" cy="999173"/>
          </a:xfrm>
          <a:prstGeom prst="rect">
            <a:avLst/>
          </a:prstGeom>
          <a:noFill/>
          <a:ln>
            <a:noFill/>
          </a:ln>
        </p:spPr>
      </p:pic>
    </p:spTree>
    <p:extLst>
      <p:ext uri="{BB962C8B-B14F-4D97-AF65-F5344CB8AC3E}">
        <p14:creationId xmlns:p14="http://schemas.microsoft.com/office/powerpoint/2010/main" val="350064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2391D0-A3D9-49D6-88A9-6D0003DEE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5" name="Oval 4">
            <a:extLst>
              <a:ext uri="{FF2B5EF4-FFF2-40B4-BE49-F238E27FC236}">
                <a16:creationId xmlns:a16="http://schemas.microsoft.com/office/drawing/2014/main" id="{77CCFB14-52AD-4F57-8B14-CB100BB530C7}"/>
              </a:ext>
            </a:extLst>
          </p:cNvPr>
          <p:cNvSpPr/>
          <p:nvPr/>
        </p:nvSpPr>
        <p:spPr>
          <a:xfrm>
            <a:off x="1190847" y="1233377"/>
            <a:ext cx="318976"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1</a:t>
            </a:r>
          </a:p>
        </p:txBody>
      </p:sp>
      <p:sp>
        <p:nvSpPr>
          <p:cNvPr id="6" name="Oval 5">
            <a:extLst>
              <a:ext uri="{FF2B5EF4-FFF2-40B4-BE49-F238E27FC236}">
                <a16:creationId xmlns:a16="http://schemas.microsoft.com/office/drawing/2014/main" id="{1C863847-C9E7-4400-888A-2E16E7A96B8C}"/>
              </a:ext>
            </a:extLst>
          </p:cNvPr>
          <p:cNvSpPr/>
          <p:nvPr/>
        </p:nvSpPr>
        <p:spPr>
          <a:xfrm>
            <a:off x="1952847" y="1240466"/>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2</a:t>
            </a:r>
          </a:p>
        </p:txBody>
      </p:sp>
      <p:sp>
        <p:nvSpPr>
          <p:cNvPr id="7" name="Oval 6">
            <a:extLst>
              <a:ext uri="{FF2B5EF4-FFF2-40B4-BE49-F238E27FC236}">
                <a16:creationId xmlns:a16="http://schemas.microsoft.com/office/drawing/2014/main" id="{DE62C36D-97B7-4C04-8C01-C72BE8571839}"/>
              </a:ext>
            </a:extLst>
          </p:cNvPr>
          <p:cNvSpPr/>
          <p:nvPr/>
        </p:nvSpPr>
        <p:spPr>
          <a:xfrm>
            <a:off x="1190847" y="23072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5</a:t>
            </a:r>
          </a:p>
        </p:txBody>
      </p:sp>
      <p:sp>
        <p:nvSpPr>
          <p:cNvPr id="8" name="Oval 7">
            <a:extLst>
              <a:ext uri="{FF2B5EF4-FFF2-40B4-BE49-F238E27FC236}">
                <a16:creationId xmlns:a16="http://schemas.microsoft.com/office/drawing/2014/main" id="{1937090D-9310-4735-873D-860CE312D6EF}"/>
              </a:ext>
            </a:extLst>
          </p:cNvPr>
          <p:cNvSpPr/>
          <p:nvPr/>
        </p:nvSpPr>
        <p:spPr>
          <a:xfrm>
            <a:off x="2518145" y="1850065"/>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3</a:t>
            </a:r>
          </a:p>
        </p:txBody>
      </p:sp>
      <p:sp>
        <p:nvSpPr>
          <p:cNvPr id="9" name="Oval 8">
            <a:extLst>
              <a:ext uri="{FF2B5EF4-FFF2-40B4-BE49-F238E27FC236}">
                <a16:creationId xmlns:a16="http://schemas.microsoft.com/office/drawing/2014/main" id="{4917E325-C389-4A1B-95B6-7BC3B2CDD994}"/>
              </a:ext>
            </a:extLst>
          </p:cNvPr>
          <p:cNvSpPr/>
          <p:nvPr/>
        </p:nvSpPr>
        <p:spPr>
          <a:xfrm>
            <a:off x="1890824" y="2300177"/>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4</a:t>
            </a:r>
          </a:p>
        </p:txBody>
      </p:sp>
      <p:sp>
        <p:nvSpPr>
          <p:cNvPr id="10" name="Oval 9">
            <a:extLst>
              <a:ext uri="{FF2B5EF4-FFF2-40B4-BE49-F238E27FC236}">
                <a16:creationId xmlns:a16="http://schemas.microsoft.com/office/drawing/2014/main" id="{366B2897-89B2-4BE8-B2E9-D679654AE5EC}"/>
              </a:ext>
            </a:extLst>
          </p:cNvPr>
          <p:cNvSpPr/>
          <p:nvPr/>
        </p:nvSpPr>
        <p:spPr>
          <a:xfrm>
            <a:off x="3547731" y="1850066"/>
            <a:ext cx="308344"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6</a:t>
            </a:r>
          </a:p>
        </p:txBody>
      </p:sp>
      <p:sp>
        <p:nvSpPr>
          <p:cNvPr id="11" name="Oval 10">
            <a:extLst>
              <a:ext uri="{FF2B5EF4-FFF2-40B4-BE49-F238E27FC236}">
                <a16:creationId xmlns:a16="http://schemas.microsoft.com/office/drawing/2014/main" id="{AB7FE14F-1EEE-4EA6-9BC8-B6EC4B307E59}"/>
              </a:ext>
            </a:extLst>
          </p:cNvPr>
          <p:cNvSpPr/>
          <p:nvPr/>
        </p:nvSpPr>
        <p:spPr>
          <a:xfrm>
            <a:off x="4417828" y="2300176"/>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9</a:t>
            </a:r>
          </a:p>
        </p:txBody>
      </p:sp>
      <p:sp>
        <p:nvSpPr>
          <p:cNvPr id="12" name="Oval 11">
            <a:extLst>
              <a:ext uri="{FF2B5EF4-FFF2-40B4-BE49-F238E27FC236}">
                <a16:creationId xmlns:a16="http://schemas.microsoft.com/office/drawing/2014/main" id="{5CA8B9F6-42E1-45ED-A8AF-91513E20F223}"/>
              </a:ext>
            </a:extLst>
          </p:cNvPr>
          <p:cNvSpPr/>
          <p:nvPr/>
        </p:nvSpPr>
        <p:spPr>
          <a:xfrm>
            <a:off x="1757562" y="3062177"/>
            <a:ext cx="503629" cy="3205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11</a:t>
            </a:r>
          </a:p>
        </p:txBody>
      </p:sp>
      <p:sp>
        <p:nvSpPr>
          <p:cNvPr id="13" name="Oval 12">
            <a:extLst>
              <a:ext uri="{FF2B5EF4-FFF2-40B4-BE49-F238E27FC236}">
                <a16:creationId xmlns:a16="http://schemas.microsoft.com/office/drawing/2014/main" id="{D498548B-4092-48CC-BC1B-D0C116CEE058}"/>
              </a:ext>
            </a:extLst>
          </p:cNvPr>
          <p:cNvSpPr/>
          <p:nvPr/>
        </p:nvSpPr>
        <p:spPr>
          <a:xfrm>
            <a:off x="4417828" y="1244010"/>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7</a:t>
            </a:r>
          </a:p>
        </p:txBody>
      </p:sp>
      <p:sp>
        <p:nvSpPr>
          <p:cNvPr id="14" name="Oval 13">
            <a:extLst>
              <a:ext uri="{FF2B5EF4-FFF2-40B4-BE49-F238E27FC236}">
                <a16:creationId xmlns:a16="http://schemas.microsoft.com/office/drawing/2014/main" id="{E4C274C9-F55C-4C1D-B6BB-DC8E4618CBB1}"/>
              </a:ext>
            </a:extLst>
          </p:cNvPr>
          <p:cNvSpPr/>
          <p:nvPr/>
        </p:nvSpPr>
        <p:spPr>
          <a:xfrm>
            <a:off x="5271980" y="1240466"/>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8</a:t>
            </a:r>
          </a:p>
        </p:txBody>
      </p:sp>
      <p:sp>
        <p:nvSpPr>
          <p:cNvPr id="15" name="Oval 14">
            <a:extLst>
              <a:ext uri="{FF2B5EF4-FFF2-40B4-BE49-F238E27FC236}">
                <a16:creationId xmlns:a16="http://schemas.microsoft.com/office/drawing/2014/main" id="{BA0AE5FA-8041-47DE-9D5A-C2C4F1A9E2BE}"/>
              </a:ext>
            </a:extLst>
          </p:cNvPr>
          <p:cNvSpPr/>
          <p:nvPr/>
        </p:nvSpPr>
        <p:spPr>
          <a:xfrm>
            <a:off x="5271979" y="2349441"/>
            <a:ext cx="453656" cy="29210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900" dirty="0">
                <a:ln w="0"/>
                <a:solidFill>
                  <a:schemeClr val="tx1"/>
                </a:solidFill>
                <a:effectLst>
                  <a:outerShdw blurRad="38100" dist="19050" dir="2700000" algn="tl" rotWithShape="0">
                    <a:schemeClr val="dk1">
                      <a:alpha val="40000"/>
                    </a:schemeClr>
                  </a:outerShdw>
                </a:effectLst>
              </a:rPr>
              <a:t>10</a:t>
            </a:r>
          </a:p>
        </p:txBody>
      </p:sp>
      <p:sp>
        <p:nvSpPr>
          <p:cNvPr id="16" name="Oval 15">
            <a:extLst>
              <a:ext uri="{FF2B5EF4-FFF2-40B4-BE49-F238E27FC236}">
                <a16:creationId xmlns:a16="http://schemas.microsoft.com/office/drawing/2014/main" id="{C3E2CC90-0C8D-4774-8CAC-3D130392AA08}"/>
              </a:ext>
            </a:extLst>
          </p:cNvPr>
          <p:cNvSpPr/>
          <p:nvPr/>
        </p:nvSpPr>
        <p:spPr>
          <a:xfrm>
            <a:off x="2826488" y="3085036"/>
            <a:ext cx="503629" cy="297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12</a:t>
            </a:r>
          </a:p>
        </p:txBody>
      </p:sp>
      <p:sp>
        <p:nvSpPr>
          <p:cNvPr id="17" name="Rectangle 16">
            <a:extLst>
              <a:ext uri="{FF2B5EF4-FFF2-40B4-BE49-F238E27FC236}">
                <a16:creationId xmlns:a16="http://schemas.microsoft.com/office/drawing/2014/main" id="{EEA20D0B-DEDB-4D8C-A909-CF6EC585EABB}"/>
              </a:ext>
            </a:extLst>
          </p:cNvPr>
          <p:cNvSpPr/>
          <p:nvPr/>
        </p:nvSpPr>
        <p:spPr>
          <a:xfrm>
            <a:off x="1499191" y="1382232"/>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DCBD8EE-183B-45B5-AF19-A77F8B67AEB7}"/>
              </a:ext>
            </a:extLst>
          </p:cNvPr>
          <p:cNvSpPr/>
          <p:nvPr/>
        </p:nvSpPr>
        <p:spPr>
          <a:xfrm>
            <a:off x="4772248" y="1394565"/>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7D5ED110-8092-42DD-8D32-0DF7B8E4921E}"/>
              </a:ext>
            </a:extLst>
          </p:cNvPr>
          <p:cNvSpPr/>
          <p:nvPr/>
        </p:nvSpPr>
        <p:spPr>
          <a:xfrm>
            <a:off x="1492989" y="2445949"/>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7231B04-46F0-4CE8-8AEB-316794E51B99}"/>
              </a:ext>
            </a:extLst>
          </p:cNvPr>
          <p:cNvSpPr/>
          <p:nvPr/>
        </p:nvSpPr>
        <p:spPr>
          <a:xfrm rot="5400000">
            <a:off x="963046" y="1905800"/>
            <a:ext cx="735810" cy="458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31C96B9-69AD-46D7-8669-49F959560A17}"/>
              </a:ext>
            </a:extLst>
          </p:cNvPr>
          <p:cNvSpPr/>
          <p:nvPr/>
        </p:nvSpPr>
        <p:spPr>
          <a:xfrm rot="5400000" flipV="1">
            <a:off x="1791780" y="1908031"/>
            <a:ext cx="731485"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B751031-E87E-4A32-A2CD-F3E5D5BF9E2A}"/>
              </a:ext>
            </a:extLst>
          </p:cNvPr>
          <p:cNvSpPr/>
          <p:nvPr/>
        </p:nvSpPr>
        <p:spPr>
          <a:xfrm rot="2350699">
            <a:off x="2223316" y="1642047"/>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7F692DD1-A659-40E6-BC72-7E1B9FE18F40}"/>
              </a:ext>
            </a:extLst>
          </p:cNvPr>
          <p:cNvSpPr/>
          <p:nvPr/>
        </p:nvSpPr>
        <p:spPr>
          <a:xfrm rot="8278614">
            <a:off x="2180233" y="2264434"/>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2458E1FE-EBE6-4BC2-B973-C4BFE3060523}"/>
              </a:ext>
            </a:extLst>
          </p:cNvPr>
          <p:cNvSpPr/>
          <p:nvPr/>
        </p:nvSpPr>
        <p:spPr>
          <a:xfrm rot="3275159">
            <a:off x="1263963" y="1851019"/>
            <a:ext cx="963443" cy="4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110CA4F3-580D-442C-875D-5F72F19C53F6}"/>
              </a:ext>
            </a:extLst>
          </p:cNvPr>
          <p:cNvSpPr/>
          <p:nvPr/>
        </p:nvSpPr>
        <p:spPr>
          <a:xfrm rot="7878856" flipV="1">
            <a:off x="1238203" y="1888129"/>
            <a:ext cx="955957" cy="5330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83B9D8D3-14A5-40F4-B835-C1CFFD8435D8}"/>
              </a:ext>
            </a:extLst>
          </p:cNvPr>
          <p:cNvSpPr/>
          <p:nvPr/>
        </p:nvSpPr>
        <p:spPr>
          <a:xfrm rot="18230322">
            <a:off x="4487520" y="1919081"/>
            <a:ext cx="1001831" cy="494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1559ACFF-C866-4221-A684-B3C92B3AF5E6}"/>
              </a:ext>
            </a:extLst>
          </p:cNvPr>
          <p:cNvSpPr/>
          <p:nvPr/>
        </p:nvSpPr>
        <p:spPr>
          <a:xfrm rot="3397210" flipV="1">
            <a:off x="4478091" y="1896813"/>
            <a:ext cx="1041968" cy="512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E71CA8E7-E958-4B86-A82F-E456A6F36139}"/>
              </a:ext>
            </a:extLst>
          </p:cNvPr>
          <p:cNvSpPr/>
          <p:nvPr/>
        </p:nvSpPr>
        <p:spPr>
          <a:xfrm>
            <a:off x="4772248" y="2451087"/>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BBE99DF-A5E8-48AC-85F2-8E649C8B4BE6}"/>
              </a:ext>
            </a:extLst>
          </p:cNvPr>
          <p:cNvSpPr/>
          <p:nvPr/>
        </p:nvSpPr>
        <p:spPr>
          <a:xfrm>
            <a:off x="2254102" y="3211032"/>
            <a:ext cx="524541"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D39CA1C-AC5C-4AA9-96D9-5EC9833FB79B}"/>
              </a:ext>
            </a:extLst>
          </p:cNvPr>
          <p:cNvSpPr/>
          <p:nvPr/>
        </p:nvSpPr>
        <p:spPr>
          <a:xfrm rot="2259181" flipV="1">
            <a:off x="3757027" y="2284406"/>
            <a:ext cx="742797"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F2976CB9-F176-4E6C-A095-DDD6F31C2421}"/>
              </a:ext>
            </a:extLst>
          </p:cNvPr>
          <p:cNvSpPr/>
          <p:nvPr/>
        </p:nvSpPr>
        <p:spPr>
          <a:xfrm rot="8416917">
            <a:off x="3707759" y="1613720"/>
            <a:ext cx="812167"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5EF95BC4-6A99-4BF5-92C3-69F0A75D7CB8}"/>
              </a:ext>
            </a:extLst>
          </p:cNvPr>
          <p:cNvSpPr/>
          <p:nvPr/>
        </p:nvSpPr>
        <p:spPr>
          <a:xfrm rot="5400000">
            <a:off x="4190470" y="1907961"/>
            <a:ext cx="735810" cy="458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CF13B6A1-B6F5-4A21-9BA5-DABAFCFDB91A}"/>
              </a:ext>
            </a:extLst>
          </p:cNvPr>
          <p:cNvSpPr/>
          <p:nvPr/>
        </p:nvSpPr>
        <p:spPr>
          <a:xfrm rot="5400000">
            <a:off x="5071805" y="1920950"/>
            <a:ext cx="735810"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020A0258-96C2-4250-A939-04838A590849}"/>
              </a:ext>
            </a:extLst>
          </p:cNvPr>
          <p:cNvSpPr/>
          <p:nvPr/>
        </p:nvSpPr>
        <p:spPr>
          <a:xfrm>
            <a:off x="1190851" y="2307270"/>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5</a:t>
            </a:r>
          </a:p>
        </p:txBody>
      </p:sp>
      <p:sp>
        <p:nvSpPr>
          <p:cNvPr id="40" name="Oval 39">
            <a:extLst>
              <a:ext uri="{FF2B5EF4-FFF2-40B4-BE49-F238E27FC236}">
                <a16:creationId xmlns:a16="http://schemas.microsoft.com/office/drawing/2014/main" id="{3F3AF626-E16B-4DFE-98CE-B9F4E73FA8C8}"/>
              </a:ext>
            </a:extLst>
          </p:cNvPr>
          <p:cNvSpPr/>
          <p:nvPr/>
        </p:nvSpPr>
        <p:spPr>
          <a:xfrm>
            <a:off x="1890828" y="2300181"/>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4</a:t>
            </a:r>
          </a:p>
        </p:txBody>
      </p:sp>
      <p:sp>
        <p:nvSpPr>
          <p:cNvPr id="41" name="Oval 40">
            <a:extLst>
              <a:ext uri="{FF2B5EF4-FFF2-40B4-BE49-F238E27FC236}">
                <a16:creationId xmlns:a16="http://schemas.microsoft.com/office/drawing/2014/main" id="{BC8F7147-9E5A-48C0-82F5-FE8BE85A3082}"/>
              </a:ext>
            </a:extLst>
          </p:cNvPr>
          <p:cNvSpPr/>
          <p:nvPr/>
        </p:nvSpPr>
        <p:spPr>
          <a:xfrm>
            <a:off x="3547735" y="1850070"/>
            <a:ext cx="308344" cy="2977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effectLst>
                  <a:outerShdw blurRad="38100" dist="19050" dir="2700000" algn="tl" rotWithShape="0">
                    <a:schemeClr val="dk1">
                      <a:alpha val="40000"/>
                    </a:schemeClr>
                  </a:outerShdw>
                </a:effectLst>
              </a:rPr>
              <a:t>6</a:t>
            </a:r>
          </a:p>
        </p:txBody>
      </p:sp>
      <p:sp>
        <p:nvSpPr>
          <p:cNvPr id="42" name="Oval 41">
            <a:extLst>
              <a:ext uri="{FF2B5EF4-FFF2-40B4-BE49-F238E27FC236}">
                <a16:creationId xmlns:a16="http://schemas.microsoft.com/office/drawing/2014/main" id="{38D91500-E3B7-4170-9DFF-7D132AA5AD4E}"/>
              </a:ext>
            </a:extLst>
          </p:cNvPr>
          <p:cNvSpPr/>
          <p:nvPr/>
        </p:nvSpPr>
        <p:spPr>
          <a:xfrm>
            <a:off x="1757566" y="3062181"/>
            <a:ext cx="503629" cy="3205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11</a:t>
            </a:r>
          </a:p>
        </p:txBody>
      </p:sp>
      <p:sp>
        <p:nvSpPr>
          <p:cNvPr id="43" name="Oval 42">
            <a:extLst>
              <a:ext uri="{FF2B5EF4-FFF2-40B4-BE49-F238E27FC236}">
                <a16:creationId xmlns:a16="http://schemas.microsoft.com/office/drawing/2014/main" id="{07FE13E9-9207-44BD-80A0-F1D0C0DE7160}"/>
              </a:ext>
            </a:extLst>
          </p:cNvPr>
          <p:cNvSpPr/>
          <p:nvPr/>
        </p:nvSpPr>
        <p:spPr>
          <a:xfrm>
            <a:off x="2826492" y="3085040"/>
            <a:ext cx="503629" cy="2977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dirty="0">
                <a:ln w="0"/>
                <a:solidFill>
                  <a:schemeClr val="tx1"/>
                </a:solidFill>
                <a:effectLst>
                  <a:outerShdw blurRad="38100" dist="19050" dir="2700000" algn="tl" rotWithShape="0">
                    <a:schemeClr val="dk1">
                      <a:alpha val="40000"/>
                    </a:schemeClr>
                  </a:outerShdw>
                </a:effectLst>
              </a:rPr>
              <a:t>12</a:t>
            </a:r>
          </a:p>
        </p:txBody>
      </p:sp>
      <p:sp>
        <p:nvSpPr>
          <p:cNvPr id="44" name="Rectangle 43">
            <a:extLst>
              <a:ext uri="{FF2B5EF4-FFF2-40B4-BE49-F238E27FC236}">
                <a16:creationId xmlns:a16="http://schemas.microsoft.com/office/drawing/2014/main" id="{BB8AC42C-E7C0-42F4-B9C9-C48FA8A7862F}"/>
              </a:ext>
            </a:extLst>
          </p:cNvPr>
          <p:cNvSpPr/>
          <p:nvPr/>
        </p:nvSpPr>
        <p:spPr>
          <a:xfrm rot="8416917">
            <a:off x="3707763" y="1613724"/>
            <a:ext cx="812167"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B55BD02-6CF5-4CFF-84A2-844772E30397}"/>
              </a:ext>
            </a:extLst>
          </p:cNvPr>
          <p:cNvSpPr/>
          <p:nvPr/>
        </p:nvSpPr>
        <p:spPr>
          <a:xfrm rot="9373633" flipV="1">
            <a:off x="1438087" y="2133584"/>
            <a:ext cx="111828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itle 1">
            <a:extLst>
              <a:ext uri="{FF2B5EF4-FFF2-40B4-BE49-F238E27FC236}">
                <a16:creationId xmlns:a16="http://schemas.microsoft.com/office/drawing/2014/main" id="{7551F616-122A-4D00-9FCB-673601EE611B}"/>
              </a:ext>
            </a:extLst>
          </p:cNvPr>
          <p:cNvSpPr>
            <a:spLocks noGrp="1"/>
          </p:cNvSpPr>
          <p:nvPr>
            <p:ph type="title"/>
          </p:nvPr>
        </p:nvSpPr>
        <p:spPr>
          <a:xfrm>
            <a:off x="2640419" y="249914"/>
            <a:ext cx="3702346" cy="611060"/>
          </a:xfrm>
        </p:spPr>
        <p:txBody>
          <a:bodyPr/>
          <a:lstStyle/>
          <a:p>
            <a:r>
              <a:rPr lang="en-IN" dirty="0">
                <a:solidFill>
                  <a:schemeClr val="accent6"/>
                </a:solidFill>
                <a:latin typeface="Impact" panose="020B0806030902050204" pitchFamily="34" charset="0"/>
              </a:rPr>
              <a:t>Final outcome:</a:t>
            </a:r>
          </a:p>
        </p:txBody>
      </p:sp>
      <p:sp>
        <p:nvSpPr>
          <p:cNvPr id="47" name="Rectangle 46">
            <a:extLst>
              <a:ext uri="{FF2B5EF4-FFF2-40B4-BE49-F238E27FC236}">
                <a16:creationId xmlns:a16="http://schemas.microsoft.com/office/drawing/2014/main" id="{D76C900E-8E77-4B21-BA72-A682A4E4229F}"/>
              </a:ext>
            </a:extLst>
          </p:cNvPr>
          <p:cNvSpPr/>
          <p:nvPr/>
        </p:nvSpPr>
        <p:spPr>
          <a:xfrm>
            <a:off x="2869795" y="2011148"/>
            <a:ext cx="607051"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8481847C-5BEC-4EAB-98A0-27DE311D205B}"/>
              </a:ext>
            </a:extLst>
          </p:cNvPr>
          <p:cNvSpPr/>
          <p:nvPr/>
        </p:nvSpPr>
        <p:spPr>
          <a:xfrm rot="16200000">
            <a:off x="1859282" y="2801855"/>
            <a:ext cx="453656" cy="45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ame 48">
            <a:extLst>
              <a:ext uri="{FF2B5EF4-FFF2-40B4-BE49-F238E27FC236}">
                <a16:creationId xmlns:a16="http://schemas.microsoft.com/office/drawing/2014/main" id="{DFB0BC5F-70B8-4DD7-A63C-84EC2FCB4FCE}"/>
              </a:ext>
            </a:extLst>
          </p:cNvPr>
          <p:cNvSpPr/>
          <p:nvPr/>
        </p:nvSpPr>
        <p:spPr>
          <a:xfrm>
            <a:off x="582224" y="798281"/>
            <a:ext cx="5760542" cy="2944379"/>
          </a:xfrm>
          <a:prstGeom prst="frame">
            <a:avLst>
              <a:gd name="adj1" fmla="val 216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1911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body" idx="1"/>
          </p:nvPr>
        </p:nvSpPr>
        <p:spPr>
          <a:xfrm>
            <a:off x="885478" y="1232687"/>
            <a:ext cx="4591572" cy="4342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dirty="0">
                <a:solidFill>
                  <a:srgbClr val="000000"/>
                </a:solidFill>
                <a:latin typeface="Playfair Display"/>
                <a:ea typeface="Playfair Display"/>
                <a:cs typeface="Playfair Display"/>
                <a:sym typeface="Playfair Display"/>
              </a:rPr>
              <a:t> </a:t>
            </a:r>
            <a:endParaRPr sz="1400" b="1" dirty="0">
              <a:solidFill>
                <a:srgbClr val="000000"/>
              </a:solidFill>
              <a:latin typeface="Playfair Display"/>
              <a:ea typeface="Playfair Display"/>
              <a:cs typeface="Playfair Display"/>
              <a:sym typeface="Playfair Display"/>
            </a:endParaRPr>
          </a:p>
          <a:p>
            <a:pPr marL="425450" indent="-285750">
              <a:buClr>
                <a:srgbClr val="000000"/>
              </a:buClr>
              <a:buSzPts val="1400"/>
            </a:pPr>
            <a:r>
              <a:rPr lang="en-GB" sz="1600" b="1" dirty="0">
                <a:solidFill>
                  <a:schemeClr val="bg2"/>
                </a:solidFill>
                <a:latin typeface="Playfair Display"/>
                <a:ea typeface="Playfair Display"/>
                <a:cs typeface="Playfair Display"/>
                <a:sym typeface="Playfair Display"/>
              </a:rPr>
              <a:t>Shown graph is a friendship network.</a:t>
            </a:r>
          </a:p>
          <a:p>
            <a:pPr marL="457200" lvl="0" indent="-317500" algn="l" rtl="0">
              <a:spcBef>
                <a:spcPts val="0"/>
              </a:spcBef>
              <a:spcAft>
                <a:spcPts val="0"/>
              </a:spcAft>
              <a:buClr>
                <a:schemeClr val="bg2"/>
              </a:buClr>
              <a:buSzPts val="1400"/>
              <a:buFont typeface="Playfair Display"/>
              <a:buChar char="●"/>
            </a:pPr>
            <a:r>
              <a:rPr lang="en-GB" sz="1600" b="1" dirty="0">
                <a:solidFill>
                  <a:schemeClr val="bg2"/>
                </a:solidFill>
                <a:latin typeface="Playfair Display"/>
                <a:ea typeface="Playfair Display"/>
                <a:cs typeface="Playfair Display"/>
                <a:sym typeface="Playfair Display"/>
              </a:rPr>
              <a:t>There are two ideas: </a:t>
            </a:r>
            <a:endParaRPr sz="1600" b="1" dirty="0">
              <a:solidFill>
                <a:schemeClr val="bg2"/>
              </a:solidFill>
              <a:latin typeface="Playfair Display"/>
              <a:ea typeface="Playfair Display"/>
              <a:cs typeface="Playfair Display"/>
              <a:sym typeface="Playfair Display"/>
            </a:endParaRPr>
          </a:p>
          <a:p>
            <a:pPr marL="914400" lvl="1" indent="-317500" algn="l" rtl="0">
              <a:spcBef>
                <a:spcPts val="0"/>
              </a:spcBef>
              <a:spcAft>
                <a:spcPts val="0"/>
              </a:spcAft>
              <a:buClr>
                <a:srgbClr val="000000"/>
              </a:buClr>
              <a:buSzPts val="1400"/>
              <a:buFont typeface="Playfair Display"/>
              <a:buChar char="○"/>
            </a:pPr>
            <a:r>
              <a:rPr lang="en-GB" sz="1600" b="1" dirty="0">
                <a:solidFill>
                  <a:schemeClr val="bg2"/>
                </a:solidFill>
                <a:latin typeface="Playfair Display"/>
                <a:ea typeface="Playfair Display"/>
                <a:cs typeface="Playfair Display"/>
                <a:sym typeface="Playfair Display"/>
              </a:rPr>
              <a:t>A. To go out for movie (payoff/ willingness=20)</a:t>
            </a:r>
            <a:endParaRPr sz="1600" b="1" dirty="0">
              <a:solidFill>
                <a:schemeClr val="bg2"/>
              </a:solidFill>
              <a:latin typeface="Playfair Display"/>
              <a:ea typeface="Playfair Display"/>
              <a:cs typeface="Playfair Display"/>
              <a:sym typeface="Playfair Display"/>
            </a:endParaRPr>
          </a:p>
          <a:p>
            <a:pPr marL="914400" lvl="1" indent="-317500" algn="l" rtl="0">
              <a:spcBef>
                <a:spcPts val="0"/>
              </a:spcBef>
              <a:spcAft>
                <a:spcPts val="0"/>
              </a:spcAft>
              <a:buClr>
                <a:srgbClr val="000000"/>
              </a:buClr>
              <a:buSzPts val="1400"/>
              <a:buFont typeface="Playfair Display"/>
              <a:buChar char="○"/>
            </a:pPr>
            <a:r>
              <a:rPr lang="en-GB" sz="1600" b="1" dirty="0">
                <a:solidFill>
                  <a:schemeClr val="bg2"/>
                </a:solidFill>
                <a:latin typeface="Playfair Display"/>
                <a:ea typeface="Playfair Display"/>
                <a:cs typeface="Playfair Display"/>
                <a:sym typeface="Playfair Display"/>
              </a:rPr>
              <a:t>B. To study in library (by default everyone’s state) (payoff=10)</a:t>
            </a:r>
            <a:endParaRPr sz="1600" b="1" dirty="0">
              <a:solidFill>
                <a:schemeClr val="bg2"/>
              </a:solidFill>
              <a:latin typeface="Playfair Display"/>
              <a:ea typeface="Playfair Display"/>
              <a:cs typeface="Playfair Display"/>
              <a:sym typeface="Playfair Display"/>
            </a:endParaRPr>
          </a:p>
          <a:p>
            <a:pPr marL="285750" lvl="0" indent="-285750" algn="l" rtl="0">
              <a:spcBef>
                <a:spcPts val="0"/>
              </a:spcBef>
              <a:spcAft>
                <a:spcPts val="0"/>
              </a:spcAft>
              <a:buFont typeface="Wingdings" panose="05000000000000000000" pitchFamily="2" charset="2"/>
              <a:buChar char="Ø"/>
            </a:pPr>
            <a:r>
              <a:rPr lang="en-GB" sz="1600" b="1" dirty="0">
                <a:solidFill>
                  <a:schemeClr val="bg2"/>
                </a:solidFill>
                <a:latin typeface="Playfair Display"/>
                <a:ea typeface="Playfair Display"/>
                <a:cs typeface="Playfair Display"/>
                <a:sym typeface="Playfair Display"/>
              </a:rPr>
              <a:t>Which nodes we should select and infect them with the idea A initially such that it then influences others? We also make sure these seed nodes are the least in number making maximum impact.</a:t>
            </a:r>
            <a:endParaRPr sz="1600" b="1" dirty="0">
              <a:solidFill>
                <a:schemeClr val="bg2"/>
              </a:solidFill>
              <a:latin typeface="Playfair Display"/>
              <a:ea typeface="Playfair Display"/>
              <a:cs typeface="Playfair Display"/>
              <a:sym typeface="Playfair Display"/>
            </a:endParaRPr>
          </a:p>
          <a:p>
            <a:pPr marL="0" lvl="0" indent="0" algn="l" rtl="0">
              <a:spcBef>
                <a:spcPts val="0"/>
              </a:spcBef>
              <a:spcAft>
                <a:spcPts val="1600"/>
              </a:spcAft>
              <a:buNone/>
            </a:pPr>
            <a:endParaRPr sz="1400" dirty="0">
              <a:solidFill>
                <a:srgbClr val="000000"/>
              </a:solidFill>
              <a:latin typeface="Playfair Display"/>
              <a:ea typeface="Playfair Display"/>
              <a:cs typeface="Playfair Display"/>
              <a:sym typeface="Playfair Display"/>
            </a:endParaRPr>
          </a:p>
        </p:txBody>
      </p:sp>
      <p:sp>
        <p:nvSpPr>
          <p:cNvPr id="301" name="Google Shape;301;p3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02" name="Google Shape;302;p34"/>
          <p:cNvSpPr txBox="1">
            <a:spLocks noGrp="1"/>
          </p:cNvSpPr>
          <p:nvPr>
            <p:ph type="body" idx="2"/>
          </p:nvPr>
        </p:nvSpPr>
        <p:spPr>
          <a:xfrm>
            <a:off x="4933292" y="521653"/>
            <a:ext cx="3385500" cy="43428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r>
              <a:rPr lang="en-GB" sz="1200" b="1" dirty="0">
                <a:solidFill>
                  <a:schemeClr val="tx1"/>
                </a:solidFill>
                <a:latin typeface="Playfair Display"/>
                <a:ea typeface="Playfair Display"/>
                <a:cs typeface="Playfair Display"/>
                <a:sym typeface="Playfair Display"/>
              </a:rPr>
              <a:t>Consider the graph.Here all nodes have idea B. Now we infect B</a:t>
            </a:r>
            <a:r>
              <a:rPr lang="en-GB" sz="1200" b="1" baseline="-25000" dirty="0">
                <a:solidFill>
                  <a:schemeClr val="tx1"/>
                </a:solidFill>
                <a:latin typeface="Playfair Display"/>
                <a:ea typeface="Playfair Display"/>
                <a:cs typeface="Playfair Display"/>
                <a:sym typeface="Playfair Display"/>
              </a:rPr>
              <a:t>2 </a:t>
            </a:r>
            <a:r>
              <a:rPr lang="en-GB" sz="1200" b="1" dirty="0">
                <a:solidFill>
                  <a:schemeClr val="tx1"/>
                </a:solidFill>
                <a:latin typeface="Playfair Display"/>
                <a:ea typeface="Playfair Display"/>
                <a:cs typeface="Playfair Display"/>
                <a:sym typeface="Playfair Display"/>
              </a:rPr>
              <a:t>and B</a:t>
            </a:r>
            <a:r>
              <a:rPr lang="en-GB" sz="1200" b="1" baseline="-25000" dirty="0">
                <a:solidFill>
                  <a:schemeClr val="tx1"/>
                </a:solidFill>
                <a:latin typeface="Playfair Display"/>
                <a:ea typeface="Playfair Display"/>
                <a:cs typeface="Playfair Display"/>
                <a:sym typeface="Playfair Display"/>
              </a:rPr>
              <a:t>4</a:t>
            </a:r>
            <a:r>
              <a:rPr lang="en-GB" sz="1200" b="1" dirty="0">
                <a:solidFill>
                  <a:schemeClr val="tx1"/>
                </a:solidFill>
                <a:latin typeface="Playfair Display"/>
                <a:ea typeface="Playfair Display"/>
                <a:cs typeface="Playfair Display"/>
                <a:sym typeface="Playfair Display"/>
              </a:rPr>
              <a:t> with idea A initially. We choose them due to their high degree centrality.</a:t>
            </a:r>
            <a:endParaRPr sz="1200" b="1" dirty="0">
              <a:solidFill>
                <a:schemeClr val="tx1"/>
              </a:solidFill>
              <a:latin typeface="Playfair Display"/>
              <a:ea typeface="Playfair Display"/>
              <a:cs typeface="Playfair Display"/>
              <a:sym typeface="Playfair Display"/>
            </a:endParaRPr>
          </a:p>
          <a:p>
            <a:pPr marL="457200" lvl="0" indent="0" algn="l" rtl="0">
              <a:spcBef>
                <a:spcPts val="0"/>
              </a:spcBef>
              <a:spcAft>
                <a:spcPts val="0"/>
              </a:spcAft>
              <a:buNone/>
            </a:pPr>
            <a:endParaRPr sz="1200" dirty="0">
              <a:solidFill>
                <a:srgbClr val="000000"/>
              </a:solidFill>
              <a:latin typeface="Playfair Display"/>
              <a:ea typeface="Playfair Display"/>
              <a:cs typeface="Playfair Display"/>
              <a:sym typeface="Playfair Display"/>
            </a:endParaRPr>
          </a:p>
          <a:p>
            <a:pPr marL="457200" lvl="0" indent="0" algn="l" rtl="0">
              <a:spcBef>
                <a:spcPts val="0"/>
              </a:spcBef>
              <a:spcAft>
                <a:spcPts val="0"/>
              </a:spcAft>
              <a:buNone/>
            </a:pPr>
            <a:r>
              <a:rPr lang="en-GB" sz="1400" dirty="0">
                <a:solidFill>
                  <a:srgbClr val="000000"/>
                </a:solidFill>
                <a:latin typeface="Arial"/>
                <a:ea typeface="Arial"/>
                <a:cs typeface="Arial"/>
                <a:sym typeface="Arial"/>
              </a:rPr>
              <a:t>B</a:t>
            </a:r>
            <a:r>
              <a:rPr lang="en-GB" sz="1400" baseline="-25000" dirty="0">
                <a:solidFill>
                  <a:srgbClr val="000000"/>
                </a:solidFill>
                <a:latin typeface="Arial"/>
                <a:ea typeface="Arial"/>
                <a:cs typeface="Arial"/>
                <a:sym typeface="Arial"/>
              </a:rPr>
              <a:t>3                 </a:t>
            </a: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4</a:t>
            </a: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5</a:t>
            </a:r>
            <a:endParaRPr sz="1400" baseline="-25000" dirty="0">
              <a:solidFill>
                <a:srgbClr val="000000"/>
              </a:solidFill>
              <a:latin typeface="Arial"/>
              <a:ea typeface="Arial"/>
              <a:cs typeface="Arial"/>
              <a:sym typeface="Arial"/>
            </a:endParaRPr>
          </a:p>
          <a:p>
            <a:pPr marL="457200" lvl="0" indent="0" algn="l" rtl="0">
              <a:spcBef>
                <a:spcPts val="0"/>
              </a:spcBef>
              <a:spcAft>
                <a:spcPts val="0"/>
              </a:spcAft>
              <a:buNone/>
            </a:pPr>
            <a:endParaRPr sz="1400" dirty="0">
              <a:solidFill>
                <a:srgbClr val="000000"/>
              </a:solidFill>
              <a:latin typeface="Arial"/>
              <a:ea typeface="Arial"/>
              <a:cs typeface="Arial"/>
              <a:sym typeface="Arial"/>
            </a:endParaRPr>
          </a:p>
          <a:p>
            <a:pPr marL="457200" lvl="0" indent="0" algn="l" rtl="0">
              <a:spcBef>
                <a:spcPts val="0"/>
              </a:spcBef>
              <a:spcAft>
                <a:spcPts val="0"/>
              </a:spcAft>
              <a:buNone/>
            </a:pP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en-GB" sz="1400"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2</a:t>
            </a: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1</a:t>
            </a:r>
            <a:endParaRPr sz="1400" baseline="-25000" dirty="0">
              <a:solidFill>
                <a:srgbClr val="000000"/>
              </a:solidFill>
              <a:latin typeface="Arial"/>
              <a:ea typeface="Arial"/>
              <a:cs typeface="Arial"/>
              <a:sym typeface="Arial"/>
            </a:endParaRPr>
          </a:p>
          <a:p>
            <a:pPr marL="0" lvl="0" indent="0" algn="l" rtl="0">
              <a:spcBef>
                <a:spcPts val="0"/>
              </a:spcBef>
              <a:spcAft>
                <a:spcPts val="0"/>
              </a:spcAft>
              <a:buNone/>
            </a:pPr>
            <a:endParaRPr sz="1400" baseline="-25000" dirty="0">
              <a:solidFill>
                <a:srgbClr val="000000"/>
              </a:solidFill>
              <a:latin typeface="Arial"/>
              <a:ea typeface="Arial"/>
              <a:cs typeface="Arial"/>
              <a:sym typeface="Arial"/>
            </a:endParaRPr>
          </a:p>
          <a:p>
            <a:pPr marL="457200" lvl="0" indent="0" algn="l" rtl="0">
              <a:spcBef>
                <a:spcPts val="0"/>
              </a:spcBef>
              <a:spcAft>
                <a:spcPts val="0"/>
              </a:spcAft>
              <a:buNone/>
            </a:pPr>
            <a:endParaRPr sz="1200" dirty="0">
              <a:solidFill>
                <a:srgbClr val="000000"/>
              </a:solidFill>
              <a:latin typeface="Playfair Display"/>
              <a:ea typeface="Playfair Display"/>
              <a:cs typeface="Playfair Display"/>
              <a:sym typeface="Playfair Display"/>
            </a:endParaRPr>
          </a:p>
          <a:p>
            <a:pPr marL="457200" lvl="0" indent="0" algn="l" rtl="0">
              <a:spcBef>
                <a:spcPts val="0"/>
              </a:spcBef>
              <a:spcAft>
                <a:spcPts val="0"/>
              </a:spcAft>
              <a:buNone/>
            </a:pPr>
            <a:r>
              <a:rPr lang="en-GB" sz="1400" dirty="0">
                <a:solidFill>
                  <a:srgbClr val="000000"/>
                </a:solidFill>
                <a:latin typeface="Arial"/>
                <a:ea typeface="Arial"/>
                <a:cs typeface="Arial"/>
                <a:sym typeface="Arial"/>
              </a:rPr>
              <a:t>B</a:t>
            </a:r>
            <a:r>
              <a:rPr lang="en-GB" sz="1400" baseline="-25000" dirty="0">
                <a:solidFill>
                  <a:srgbClr val="000000"/>
                </a:solidFill>
                <a:latin typeface="Arial"/>
                <a:ea typeface="Arial"/>
                <a:cs typeface="Arial"/>
                <a:sym typeface="Arial"/>
              </a:rPr>
              <a:t>3                 </a:t>
            </a: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4</a:t>
            </a:r>
            <a:r>
              <a:rPr lang="en-GB" sz="1400" dirty="0">
                <a:solidFill>
                  <a:srgbClr val="000000"/>
                </a:solidFill>
                <a:latin typeface="Arial"/>
                <a:ea typeface="Arial"/>
                <a:cs typeface="Arial"/>
                <a:sym typeface="Arial"/>
              </a:rPr>
              <a:t>(A)                B</a:t>
            </a:r>
            <a:r>
              <a:rPr lang="en-GB" sz="1400" baseline="-25000" dirty="0">
                <a:solidFill>
                  <a:srgbClr val="000000"/>
                </a:solidFill>
                <a:latin typeface="Arial"/>
                <a:ea typeface="Arial"/>
                <a:cs typeface="Arial"/>
                <a:sym typeface="Arial"/>
              </a:rPr>
              <a:t>5</a:t>
            </a:r>
            <a:endParaRPr sz="1400" baseline="-25000" dirty="0">
              <a:solidFill>
                <a:srgbClr val="000000"/>
              </a:solidFill>
              <a:latin typeface="Arial"/>
              <a:ea typeface="Arial"/>
              <a:cs typeface="Arial"/>
              <a:sym typeface="Arial"/>
            </a:endParaRPr>
          </a:p>
          <a:p>
            <a:pPr marL="457200" lvl="0" indent="0" algn="l" rtl="0">
              <a:spcBef>
                <a:spcPts val="0"/>
              </a:spcBef>
              <a:spcAft>
                <a:spcPts val="0"/>
              </a:spcAft>
              <a:buNone/>
            </a:pPr>
            <a:endParaRPr sz="1400" dirty="0">
              <a:solidFill>
                <a:srgbClr val="000000"/>
              </a:solidFill>
              <a:latin typeface="Arial"/>
              <a:ea typeface="Arial"/>
              <a:cs typeface="Arial"/>
              <a:sym typeface="Arial"/>
            </a:endParaRPr>
          </a:p>
          <a:p>
            <a:pPr marL="457200" lvl="0" indent="0" algn="l" rtl="0">
              <a:spcBef>
                <a:spcPts val="0"/>
              </a:spcBef>
              <a:spcAft>
                <a:spcPts val="0"/>
              </a:spcAft>
              <a:buNone/>
            </a:pP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en-GB" sz="1400"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en-GB" sz="1400" dirty="0">
                <a:solidFill>
                  <a:srgbClr val="000000"/>
                </a:solidFill>
                <a:latin typeface="Arial"/>
                <a:ea typeface="Arial"/>
                <a:cs typeface="Arial"/>
                <a:sym typeface="Arial"/>
              </a:rPr>
              <a:t>        </a:t>
            </a:r>
          </a:p>
          <a:p>
            <a:pPr marL="0" lvl="0" indent="0" algn="l" rtl="0">
              <a:spcBef>
                <a:spcPts val="0"/>
              </a:spcBef>
              <a:spcAft>
                <a:spcPts val="0"/>
              </a:spcAft>
              <a:buNone/>
            </a:pPr>
            <a:r>
              <a:rPr lang="en-GB" sz="1400" dirty="0">
                <a:solidFill>
                  <a:srgbClr val="000000"/>
                </a:solidFill>
                <a:latin typeface="Arial"/>
                <a:ea typeface="Arial"/>
                <a:cs typeface="Arial"/>
                <a:sym typeface="Arial"/>
              </a:rPr>
              <a:t>         B</a:t>
            </a:r>
            <a:r>
              <a:rPr lang="en-GB" sz="1400" baseline="-25000" dirty="0">
                <a:solidFill>
                  <a:srgbClr val="000000"/>
                </a:solidFill>
                <a:latin typeface="Arial"/>
                <a:ea typeface="Arial"/>
                <a:cs typeface="Arial"/>
                <a:sym typeface="Arial"/>
              </a:rPr>
              <a:t>2</a:t>
            </a:r>
            <a:r>
              <a:rPr lang="en-GB" sz="1400" dirty="0">
                <a:solidFill>
                  <a:srgbClr val="000000"/>
                </a:solidFill>
                <a:latin typeface="Arial"/>
                <a:ea typeface="Arial"/>
                <a:cs typeface="Arial"/>
                <a:sym typeface="Arial"/>
              </a:rPr>
              <a:t>(A)             B</a:t>
            </a:r>
            <a:r>
              <a:rPr lang="en-GB" sz="1400" baseline="-25000" dirty="0">
                <a:solidFill>
                  <a:srgbClr val="000000"/>
                </a:solidFill>
                <a:latin typeface="Arial"/>
                <a:ea typeface="Arial"/>
                <a:cs typeface="Arial"/>
                <a:sym typeface="Arial"/>
              </a:rPr>
              <a:t>1</a:t>
            </a:r>
            <a:endParaRPr sz="1400" baseline="-25000" dirty="0">
              <a:solidFill>
                <a:srgbClr val="000000"/>
              </a:solidFill>
              <a:latin typeface="Arial"/>
              <a:ea typeface="Arial"/>
              <a:cs typeface="Arial"/>
              <a:sym typeface="Arial"/>
            </a:endParaRPr>
          </a:p>
          <a:p>
            <a:pPr marL="0" lvl="0" indent="0" algn="l" rtl="0">
              <a:spcBef>
                <a:spcPts val="0"/>
              </a:spcBef>
              <a:spcAft>
                <a:spcPts val="0"/>
              </a:spcAft>
              <a:buNone/>
            </a:pPr>
            <a:endParaRPr sz="1400" baseline="-25000" dirty="0">
              <a:solidFill>
                <a:srgbClr val="000000"/>
              </a:solidFill>
              <a:latin typeface="Arial"/>
              <a:ea typeface="Arial"/>
              <a:cs typeface="Arial"/>
              <a:sym typeface="Arial"/>
            </a:endParaRPr>
          </a:p>
          <a:p>
            <a:pPr marL="457200" lvl="0" indent="0" algn="l" rtl="0">
              <a:spcBef>
                <a:spcPts val="0"/>
              </a:spcBef>
              <a:spcAft>
                <a:spcPts val="0"/>
              </a:spcAft>
              <a:buNone/>
            </a:pPr>
            <a:endParaRPr sz="1200"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dirty="0"/>
          </a:p>
        </p:txBody>
      </p:sp>
      <p:cxnSp>
        <p:nvCxnSpPr>
          <p:cNvPr id="303" name="Google Shape;303;p34"/>
          <p:cNvCxnSpPr/>
          <p:nvPr/>
        </p:nvCxnSpPr>
        <p:spPr>
          <a:xfrm>
            <a:off x="5695050" y="1770075"/>
            <a:ext cx="756900" cy="0"/>
          </a:xfrm>
          <a:prstGeom prst="straightConnector1">
            <a:avLst/>
          </a:prstGeom>
          <a:noFill/>
          <a:ln w="9525" cap="flat" cmpd="sng">
            <a:solidFill>
              <a:srgbClr val="FF0000"/>
            </a:solidFill>
            <a:prstDash val="solid"/>
            <a:round/>
            <a:headEnd type="none" w="med" len="med"/>
            <a:tailEnd type="none" w="med" len="med"/>
          </a:ln>
        </p:spPr>
      </p:cxnSp>
      <p:cxnSp>
        <p:nvCxnSpPr>
          <p:cNvPr id="304" name="Google Shape;304;p34"/>
          <p:cNvCxnSpPr/>
          <p:nvPr/>
        </p:nvCxnSpPr>
        <p:spPr>
          <a:xfrm>
            <a:off x="6772663" y="1770075"/>
            <a:ext cx="744000" cy="12900"/>
          </a:xfrm>
          <a:prstGeom prst="straightConnector1">
            <a:avLst/>
          </a:prstGeom>
          <a:noFill/>
          <a:ln w="9525" cap="flat" cmpd="sng">
            <a:solidFill>
              <a:srgbClr val="FF0000"/>
            </a:solidFill>
            <a:prstDash val="solid"/>
            <a:round/>
            <a:headEnd type="none" w="med" len="med"/>
            <a:tailEnd type="none" w="med" len="med"/>
          </a:ln>
        </p:spPr>
      </p:cxnSp>
      <p:cxnSp>
        <p:nvCxnSpPr>
          <p:cNvPr id="305" name="Google Shape;305;p34"/>
          <p:cNvCxnSpPr/>
          <p:nvPr/>
        </p:nvCxnSpPr>
        <p:spPr>
          <a:xfrm>
            <a:off x="5579600" y="1872700"/>
            <a:ext cx="12900" cy="744000"/>
          </a:xfrm>
          <a:prstGeom prst="straightConnector1">
            <a:avLst/>
          </a:prstGeom>
          <a:noFill/>
          <a:ln w="9525" cap="flat" cmpd="sng">
            <a:solidFill>
              <a:srgbClr val="FF0000"/>
            </a:solidFill>
            <a:prstDash val="solid"/>
            <a:round/>
            <a:headEnd type="none" w="med" len="med"/>
            <a:tailEnd type="none" w="med" len="med"/>
          </a:ln>
        </p:spPr>
      </p:cxnSp>
      <p:cxnSp>
        <p:nvCxnSpPr>
          <p:cNvPr id="306" name="Google Shape;306;p34"/>
          <p:cNvCxnSpPr/>
          <p:nvPr/>
        </p:nvCxnSpPr>
        <p:spPr>
          <a:xfrm flipV="1">
            <a:off x="5695050" y="2789953"/>
            <a:ext cx="716297" cy="749"/>
          </a:xfrm>
          <a:prstGeom prst="straightConnector1">
            <a:avLst/>
          </a:prstGeom>
          <a:noFill/>
          <a:ln w="9525" cap="flat" cmpd="sng">
            <a:solidFill>
              <a:srgbClr val="FF0000"/>
            </a:solidFill>
            <a:prstDash val="solid"/>
            <a:round/>
            <a:headEnd type="none" w="med" len="med"/>
            <a:tailEnd type="none" w="med" len="med"/>
          </a:ln>
        </p:spPr>
      </p:cxnSp>
      <p:cxnSp>
        <p:nvCxnSpPr>
          <p:cNvPr id="307" name="Google Shape;307;p34"/>
          <p:cNvCxnSpPr/>
          <p:nvPr/>
        </p:nvCxnSpPr>
        <p:spPr>
          <a:xfrm rot="10800000" flipH="1">
            <a:off x="5707875" y="1847075"/>
            <a:ext cx="756900" cy="833700"/>
          </a:xfrm>
          <a:prstGeom prst="straightConnector1">
            <a:avLst/>
          </a:prstGeom>
          <a:noFill/>
          <a:ln w="9525" cap="flat" cmpd="sng">
            <a:solidFill>
              <a:srgbClr val="FF0000"/>
            </a:solidFill>
            <a:prstDash val="solid"/>
            <a:round/>
            <a:headEnd type="none" w="med" len="med"/>
            <a:tailEnd type="none" w="med" len="med"/>
          </a:ln>
        </p:spPr>
      </p:cxnSp>
      <p:cxnSp>
        <p:nvCxnSpPr>
          <p:cNvPr id="308" name="Google Shape;308;p34"/>
          <p:cNvCxnSpPr/>
          <p:nvPr/>
        </p:nvCxnSpPr>
        <p:spPr>
          <a:xfrm>
            <a:off x="5704081" y="3391187"/>
            <a:ext cx="756900" cy="12900"/>
          </a:xfrm>
          <a:prstGeom prst="straightConnector1">
            <a:avLst/>
          </a:prstGeom>
          <a:noFill/>
          <a:ln w="9525" cap="flat" cmpd="sng">
            <a:solidFill>
              <a:srgbClr val="FF0000"/>
            </a:solidFill>
            <a:prstDash val="solid"/>
            <a:round/>
            <a:headEnd type="none" w="med" len="med"/>
            <a:tailEnd type="none" w="med" len="med"/>
          </a:ln>
        </p:spPr>
      </p:cxnSp>
      <p:cxnSp>
        <p:nvCxnSpPr>
          <p:cNvPr id="309" name="Google Shape;309;p34"/>
          <p:cNvCxnSpPr/>
          <p:nvPr/>
        </p:nvCxnSpPr>
        <p:spPr>
          <a:xfrm>
            <a:off x="7007621" y="3397637"/>
            <a:ext cx="718200" cy="0"/>
          </a:xfrm>
          <a:prstGeom prst="straightConnector1">
            <a:avLst/>
          </a:prstGeom>
          <a:noFill/>
          <a:ln w="9525" cap="flat" cmpd="sng">
            <a:solidFill>
              <a:srgbClr val="FF0000"/>
            </a:solidFill>
            <a:prstDash val="solid"/>
            <a:round/>
            <a:headEnd type="none" w="med" len="med"/>
            <a:tailEnd type="none" w="med" len="med"/>
          </a:ln>
        </p:spPr>
      </p:cxnSp>
      <p:cxnSp>
        <p:nvCxnSpPr>
          <p:cNvPr id="310" name="Google Shape;310;p34"/>
          <p:cNvCxnSpPr/>
          <p:nvPr/>
        </p:nvCxnSpPr>
        <p:spPr>
          <a:xfrm>
            <a:off x="5566775" y="3547575"/>
            <a:ext cx="12825" cy="945353"/>
          </a:xfrm>
          <a:prstGeom prst="straightConnector1">
            <a:avLst/>
          </a:prstGeom>
          <a:noFill/>
          <a:ln w="9525" cap="flat" cmpd="sng">
            <a:solidFill>
              <a:srgbClr val="FF0000"/>
            </a:solidFill>
            <a:prstDash val="solid"/>
            <a:round/>
            <a:headEnd type="none" w="med" len="med"/>
            <a:tailEnd type="none" w="med" len="med"/>
          </a:ln>
        </p:spPr>
      </p:cxnSp>
      <p:cxnSp>
        <p:nvCxnSpPr>
          <p:cNvPr id="311" name="Google Shape;311;p34"/>
          <p:cNvCxnSpPr/>
          <p:nvPr/>
        </p:nvCxnSpPr>
        <p:spPr>
          <a:xfrm flipV="1">
            <a:off x="5735653" y="3553510"/>
            <a:ext cx="820900" cy="939418"/>
          </a:xfrm>
          <a:prstGeom prst="straightConnector1">
            <a:avLst/>
          </a:prstGeom>
          <a:noFill/>
          <a:ln w="9525" cap="flat" cmpd="sng">
            <a:solidFill>
              <a:srgbClr val="FF0000"/>
            </a:solidFill>
            <a:prstDash val="solid"/>
            <a:round/>
            <a:headEnd type="none" w="med" len="med"/>
            <a:tailEnd type="none" w="med" len="med"/>
          </a:ln>
        </p:spPr>
      </p:cxnSp>
      <p:cxnSp>
        <p:nvCxnSpPr>
          <p:cNvPr id="312" name="Google Shape;312;p34"/>
          <p:cNvCxnSpPr/>
          <p:nvPr/>
        </p:nvCxnSpPr>
        <p:spPr>
          <a:xfrm>
            <a:off x="5951575" y="4642351"/>
            <a:ext cx="577200" cy="0"/>
          </a:xfrm>
          <a:prstGeom prst="straightConnector1">
            <a:avLst/>
          </a:prstGeom>
          <a:noFill/>
          <a:ln w="9525" cap="flat" cmpd="sng">
            <a:solidFill>
              <a:srgbClr val="FF0000"/>
            </a:solidFill>
            <a:prstDash val="solid"/>
            <a:round/>
            <a:headEnd type="none" w="med" len="med"/>
            <a:tailEnd type="none" w="med" len="med"/>
          </a:ln>
        </p:spPr>
      </p:cxnSp>
      <p:sp>
        <p:nvSpPr>
          <p:cNvPr id="7" name="Rectangle 6"/>
          <p:cNvSpPr/>
          <p:nvPr/>
        </p:nvSpPr>
        <p:spPr>
          <a:xfrm>
            <a:off x="630620" y="500701"/>
            <a:ext cx="7898378" cy="830997"/>
          </a:xfrm>
          <a:prstGeom prst="rect">
            <a:avLst/>
          </a:prstGeom>
        </p:spPr>
        <p:txBody>
          <a:bodyPr wrap="square">
            <a:spAutoFit/>
          </a:bodyPr>
          <a:lstStyle/>
          <a:p>
            <a:pPr lvl="0" algn="just"/>
            <a:r>
              <a:rPr lang="en-US" sz="2400" b="1" dirty="0">
                <a:solidFill>
                  <a:schemeClr val="accent6"/>
                </a:solidFill>
                <a:latin typeface="Playfair Display"/>
                <a:ea typeface="Playfair Display"/>
                <a:cs typeface="Playfair Display"/>
                <a:sym typeface="Playfair Display"/>
              </a:rPr>
              <a:t>Small Prototype to understand the process of influence spreading (Cascade model)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body" idx="1"/>
          </p:nvPr>
        </p:nvSpPr>
        <p:spPr>
          <a:xfrm>
            <a:off x="819150" y="251075"/>
            <a:ext cx="3824100" cy="4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sz="1100">
                <a:solidFill>
                  <a:srgbClr val="000000"/>
                </a:solidFill>
                <a:latin typeface="Times New Roman"/>
                <a:ea typeface="Times New Roman"/>
                <a:cs typeface="Times New Roman"/>
                <a:sym typeface="Times New Roman"/>
              </a:rPr>
              <a:t> </a:t>
            </a:r>
            <a:r>
              <a:rPr lang="en-GB" sz="1400" b="1">
                <a:solidFill>
                  <a:srgbClr val="000000"/>
                </a:solidFill>
                <a:latin typeface="Playfair Display"/>
                <a:ea typeface="Playfair Display"/>
                <a:cs typeface="Playfair Display"/>
                <a:sym typeface="Playfair Display"/>
              </a:rPr>
              <a:t>For 1</a:t>
            </a:r>
            <a:r>
              <a:rPr lang="en-GB" sz="1400" b="1" baseline="30000">
                <a:solidFill>
                  <a:srgbClr val="000000"/>
                </a:solidFill>
                <a:latin typeface="Playfair Display"/>
                <a:ea typeface="Playfair Display"/>
                <a:cs typeface="Playfair Display"/>
                <a:sym typeface="Playfair Display"/>
              </a:rPr>
              <a:t>st</a:t>
            </a:r>
            <a:r>
              <a:rPr lang="en-GB" sz="1400" b="1">
                <a:solidFill>
                  <a:srgbClr val="000000"/>
                </a:solidFill>
                <a:latin typeface="Playfair Display"/>
                <a:ea typeface="Playfair Display"/>
                <a:cs typeface="Playfair Display"/>
                <a:sym typeface="Playfair Display"/>
              </a:rPr>
              <a:t> iteration we check all the nodes of the graph if they accept the idea of A.</a:t>
            </a:r>
            <a:endParaRPr sz="1400" b="1">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1</a:t>
            </a:r>
            <a:r>
              <a:rPr lang="en-GB" sz="1400" baseline="-25000">
                <a:solidFill>
                  <a:srgbClr val="000000"/>
                </a:solidFill>
                <a:latin typeface="Playfair Display"/>
                <a:ea typeface="Playfair Display"/>
                <a:cs typeface="Playfair Display"/>
                <a:sym typeface="Playfair Display"/>
              </a:rPr>
              <a:t> </a:t>
            </a:r>
            <a:r>
              <a:rPr lang="en-GB" sz="1400" b="1">
                <a:solidFill>
                  <a:srgbClr val="000000"/>
                </a:solidFill>
                <a:latin typeface="Playfair Display"/>
                <a:ea typeface="Playfair Display"/>
                <a:cs typeface="Playfair Display"/>
                <a:sym typeface="Playfair Display"/>
              </a:rPr>
              <a:t>==&gt;</a:t>
            </a:r>
            <a:r>
              <a:rPr lang="en-GB" sz="1400">
                <a:solidFill>
                  <a:srgbClr val="000000"/>
                </a:solidFill>
                <a:latin typeface="Playfair Display"/>
                <a:ea typeface="Playfair Display"/>
                <a:cs typeface="Playfair Display"/>
                <a:sym typeface="Playfair Display"/>
              </a:rPr>
              <a:t>  No. Of neighbours having idea A= 1 </a:t>
            </a:r>
            <a:r>
              <a:rPr lang="en-GB" sz="1400" b="1">
                <a:solidFill>
                  <a:srgbClr val="000000"/>
                </a:solidFill>
                <a:latin typeface="Playfair Display"/>
                <a:ea typeface="Playfair Display"/>
                <a:cs typeface="Playfair Display"/>
                <a:sym typeface="Playfair Display"/>
              </a:rPr>
              <a:t>=&gt;</a:t>
            </a:r>
            <a:r>
              <a:rPr lang="en-GB" sz="1400">
                <a:solidFill>
                  <a:srgbClr val="000000"/>
                </a:solidFill>
                <a:latin typeface="Playfair Display"/>
                <a:ea typeface="Playfair Display"/>
                <a:cs typeface="Playfair Display"/>
                <a:sym typeface="Playfair Display"/>
              </a:rPr>
              <a:t> 1* payoff=1*20=20.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1</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B= 0 =&gt; 0* payoff=0*10=0.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a:solidFill>
                  <a:srgbClr val="000000"/>
                </a:solidFill>
                <a:latin typeface="Playfair Display"/>
                <a:ea typeface="Playfair Display"/>
                <a:cs typeface="Playfair Display"/>
                <a:sym typeface="Playfair Display"/>
              </a:rPr>
              <a:t>Therefore </a:t>
            </a: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1</a:t>
            </a:r>
            <a:r>
              <a:rPr lang="en-GB" sz="1400">
                <a:solidFill>
                  <a:srgbClr val="000000"/>
                </a:solidFill>
                <a:latin typeface="Playfair Display"/>
                <a:ea typeface="Playfair Display"/>
                <a:cs typeface="Playfair Display"/>
                <a:sym typeface="Playfair Display"/>
              </a:rPr>
              <a:t> accepts idea A as 20&gt;=0.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2</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A= 2 =&gt; 2* payoff=2*20=40.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2</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B= 1 =&gt; 1* payoff=1*10=10.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a:solidFill>
                  <a:srgbClr val="000000"/>
                </a:solidFill>
                <a:latin typeface="Playfair Display"/>
                <a:ea typeface="Playfair Display"/>
                <a:cs typeface="Playfair Display"/>
                <a:sym typeface="Playfair Display"/>
              </a:rPr>
              <a:t>Therefore</a:t>
            </a:r>
            <a:r>
              <a:rPr lang="en-GB" sz="1400" b="1">
                <a:solidFill>
                  <a:srgbClr val="000000"/>
                </a:solidFill>
                <a:latin typeface="Playfair Display"/>
                <a:ea typeface="Playfair Display"/>
                <a:cs typeface="Playfair Display"/>
                <a:sym typeface="Playfair Display"/>
              </a:rPr>
              <a:t> B</a:t>
            </a:r>
            <a:r>
              <a:rPr lang="en-GB" sz="1400" b="1" baseline="-25000">
                <a:solidFill>
                  <a:srgbClr val="000000"/>
                </a:solidFill>
                <a:latin typeface="Playfair Display"/>
                <a:ea typeface="Playfair Display"/>
                <a:cs typeface="Playfair Display"/>
                <a:sym typeface="Playfair Display"/>
              </a:rPr>
              <a:t>2</a:t>
            </a:r>
            <a:r>
              <a:rPr lang="en-GB" sz="1400">
                <a:solidFill>
                  <a:srgbClr val="000000"/>
                </a:solidFill>
                <a:latin typeface="Playfair Display"/>
                <a:ea typeface="Playfair Display"/>
                <a:cs typeface="Playfair Display"/>
                <a:sym typeface="Playfair Display"/>
              </a:rPr>
              <a:t> accepts idea A as 40&gt;=10.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3 </a:t>
            </a:r>
            <a:r>
              <a:rPr lang="en-GB" sz="1400">
                <a:solidFill>
                  <a:srgbClr val="000000"/>
                </a:solidFill>
                <a:latin typeface="Playfair Display"/>
                <a:ea typeface="Playfair Display"/>
                <a:cs typeface="Playfair Display"/>
                <a:sym typeface="Playfair Display"/>
              </a:rPr>
              <a:t>==&gt;  No. Of neighbours having idea A= 2=&gt; 2* payoff=2*20=40.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3</a:t>
            </a:r>
            <a:r>
              <a:rPr lang="en-GB" sz="1400">
                <a:solidFill>
                  <a:srgbClr val="000000"/>
                </a:solidFill>
                <a:latin typeface="Playfair Display"/>
                <a:ea typeface="Playfair Display"/>
                <a:cs typeface="Playfair Display"/>
                <a:sym typeface="Playfair Display"/>
              </a:rPr>
              <a:t>==&gt;  No. Of neighbours having idea B= 0 =&gt; 0* payoff=0*10=0.</a:t>
            </a:r>
            <a:endParaRPr sz="1400">
              <a:solidFill>
                <a:srgbClr val="000000"/>
              </a:solidFill>
              <a:latin typeface="Playfair Display"/>
              <a:ea typeface="Playfair Display"/>
              <a:cs typeface="Playfair Display"/>
              <a:sym typeface="Playfair Display"/>
            </a:endParaRPr>
          </a:p>
          <a:p>
            <a:pPr marL="177800" lvl="0" indent="0" algn="l" rtl="0">
              <a:spcBef>
                <a:spcPts val="0"/>
              </a:spcBef>
              <a:spcAft>
                <a:spcPts val="0"/>
              </a:spcAft>
              <a:buNone/>
            </a:pPr>
            <a:endParaRPr sz="1400">
              <a:solidFill>
                <a:srgbClr val="000000"/>
              </a:solidFill>
              <a:latin typeface="Playfair Display"/>
              <a:ea typeface="Playfair Display"/>
              <a:cs typeface="Playfair Display"/>
              <a:sym typeface="Playfair Display"/>
            </a:endParaRPr>
          </a:p>
          <a:p>
            <a:pPr marL="406400" lvl="0" indent="-228600" algn="l" rtl="0">
              <a:spcBef>
                <a:spcPts val="0"/>
              </a:spcBef>
              <a:spcAft>
                <a:spcPts val="0"/>
              </a:spcAft>
              <a:buNone/>
            </a:pPr>
            <a:r>
              <a:rPr lang="en-GB" sz="1400">
                <a:solidFill>
                  <a:srgbClr val="000000"/>
                </a:solidFill>
                <a:latin typeface="Playfair Display"/>
                <a:ea typeface="Playfair Display"/>
                <a:cs typeface="Playfair Display"/>
                <a:sym typeface="Playfair Display"/>
              </a:rPr>
              <a:t>       </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sz="1000">
              <a:solidFill>
                <a:srgbClr val="000000"/>
              </a:solidFill>
              <a:latin typeface="Playfair Display"/>
              <a:ea typeface="Playfair Display"/>
              <a:cs typeface="Playfair Display"/>
              <a:sym typeface="Playfair Display"/>
            </a:endParaRPr>
          </a:p>
        </p:txBody>
      </p:sp>
      <p:sp>
        <p:nvSpPr>
          <p:cNvPr id="318" name="Google Shape;318;p3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319" name="Google Shape;319;p35"/>
          <p:cNvSpPr txBox="1">
            <a:spLocks noGrp="1"/>
          </p:cNvSpPr>
          <p:nvPr>
            <p:ph type="body" idx="2"/>
          </p:nvPr>
        </p:nvSpPr>
        <p:spPr>
          <a:xfrm>
            <a:off x="4872950" y="251125"/>
            <a:ext cx="3913200" cy="4597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Playfair Display"/>
              <a:buChar char="●"/>
            </a:pPr>
            <a:r>
              <a:rPr lang="en-GB" sz="1400">
                <a:solidFill>
                  <a:srgbClr val="000000"/>
                </a:solidFill>
                <a:latin typeface="Playfair Display"/>
                <a:ea typeface="Playfair Display"/>
                <a:cs typeface="Playfair Display"/>
                <a:sym typeface="Playfair Display"/>
              </a:rPr>
              <a:t>Therefore </a:t>
            </a: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3</a:t>
            </a:r>
            <a:r>
              <a:rPr lang="en-GB" sz="1400">
                <a:solidFill>
                  <a:srgbClr val="000000"/>
                </a:solidFill>
                <a:latin typeface="Playfair Display"/>
                <a:ea typeface="Playfair Display"/>
                <a:cs typeface="Playfair Display"/>
                <a:sym typeface="Playfair Display"/>
              </a:rPr>
              <a:t> accepts idea A as 40&gt;=0.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4</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A= 2 =&gt; 2* payoff=2*20=40.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4</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B= 1 =&gt; 1* payoff=1*10=10.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a:solidFill>
                  <a:srgbClr val="000000"/>
                </a:solidFill>
                <a:latin typeface="Playfair Display"/>
                <a:ea typeface="Playfair Display"/>
                <a:cs typeface="Playfair Display"/>
                <a:sym typeface="Playfair Display"/>
              </a:rPr>
              <a:t>Therefore </a:t>
            </a: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4</a:t>
            </a:r>
            <a:r>
              <a:rPr lang="en-GB" sz="1400">
                <a:solidFill>
                  <a:srgbClr val="000000"/>
                </a:solidFill>
                <a:latin typeface="Playfair Display"/>
                <a:ea typeface="Playfair Display"/>
                <a:cs typeface="Playfair Display"/>
                <a:sym typeface="Playfair Display"/>
              </a:rPr>
              <a:t> accepts idea A as 20&gt;=0.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5 </a:t>
            </a:r>
            <a:r>
              <a:rPr lang="en-GB" sz="1400">
                <a:solidFill>
                  <a:srgbClr val="000000"/>
                </a:solidFill>
                <a:latin typeface="Playfair Display"/>
                <a:ea typeface="Playfair Display"/>
                <a:cs typeface="Playfair Display"/>
                <a:sym typeface="Playfair Display"/>
              </a:rPr>
              <a:t>==&gt;  No. Of neighbours having idea A= 1 =&gt; 1* payoff=1*20=20.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5</a:t>
            </a:r>
            <a:r>
              <a:rPr lang="en-GB" sz="1400" baseline="-25000">
                <a:solidFill>
                  <a:srgbClr val="000000"/>
                </a:solidFill>
                <a:latin typeface="Playfair Display"/>
                <a:ea typeface="Playfair Display"/>
                <a:cs typeface="Playfair Display"/>
                <a:sym typeface="Playfair Display"/>
              </a:rPr>
              <a:t> </a:t>
            </a:r>
            <a:r>
              <a:rPr lang="en-GB" sz="1400">
                <a:solidFill>
                  <a:srgbClr val="000000"/>
                </a:solidFill>
                <a:latin typeface="Playfair Display"/>
                <a:ea typeface="Playfair Display"/>
                <a:cs typeface="Playfair Display"/>
                <a:sym typeface="Playfair Display"/>
              </a:rPr>
              <a:t>==&gt;  No. Of neighbours having idea B= 0 =&gt; 0* payoff=0*10=0.</a:t>
            </a:r>
            <a:endParaRPr sz="1400">
              <a:solidFill>
                <a:srgbClr val="000000"/>
              </a:solidFill>
              <a:latin typeface="Playfair Display"/>
              <a:ea typeface="Playfair Display"/>
              <a:cs typeface="Playfair Display"/>
              <a:sym typeface="Playfair Display"/>
            </a:endParaRPr>
          </a:p>
          <a:p>
            <a:pPr marL="457200" lvl="0" indent="-317500" algn="l" rtl="0">
              <a:spcBef>
                <a:spcPts val="0"/>
              </a:spcBef>
              <a:spcAft>
                <a:spcPts val="0"/>
              </a:spcAft>
              <a:buClr>
                <a:srgbClr val="000000"/>
              </a:buClr>
              <a:buSzPts val="1400"/>
              <a:buFont typeface="Playfair Display"/>
              <a:buChar char="●"/>
            </a:pPr>
            <a:r>
              <a:rPr lang="en-GB" sz="1400">
                <a:solidFill>
                  <a:srgbClr val="000000"/>
                </a:solidFill>
                <a:latin typeface="Playfair Display"/>
                <a:ea typeface="Playfair Display"/>
                <a:cs typeface="Playfair Display"/>
                <a:sym typeface="Playfair Display"/>
              </a:rPr>
              <a:t>Therefore </a:t>
            </a:r>
            <a:r>
              <a:rPr lang="en-GB" sz="1400" b="1">
                <a:solidFill>
                  <a:srgbClr val="000000"/>
                </a:solidFill>
                <a:latin typeface="Playfair Display"/>
                <a:ea typeface="Playfair Display"/>
                <a:cs typeface="Playfair Display"/>
                <a:sym typeface="Playfair Display"/>
              </a:rPr>
              <a:t>B</a:t>
            </a:r>
            <a:r>
              <a:rPr lang="en-GB" sz="1400" b="1" baseline="-25000">
                <a:solidFill>
                  <a:srgbClr val="000000"/>
                </a:solidFill>
                <a:latin typeface="Playfair Display"/>
                <a:ea typeface="Playfair Display"/>
                <a:cs typeface="Playfair Display"/>
                <a:sym typeface="Playfair Display"/>
              </a:rPr>
              <a:t>5</a:t>
            </a:r>
            <a:r>
              <a:rPr lang="en-GB" sz="1400">
                <a:solidFill>
                  <a:srgbClr val="000000"/>
                </a:solidFill>
                <a:latin typeface="Playfair Display"/>
                <a:ea typeface="Playfair Display"/>
                <a:cs typeface="Playfair Display"/>
                <a:sym typeface="Playfair Display"/>
              </a:rPr>
              <a:t> accepts idea A as 20&gt;=0.</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b="1">
                <a:solidFill>
                  <a:srgbClr val="000000"/>
                </a:solidFill>
                <a:latin typeface="Playfair Display"/>
                <a:ea typeface="Playfair Display"/>
                <a:cs typeface="Playfair Display"/>
                <a:sym typeface="Playfair Display"/>
              </a:rPr>
              <a:t>Hence, we see the cascade is complete as all the nodes accepted the idea A</a:t>
            </a:r>
            <a:endParaRPr sz="1400" b="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 </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100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819150" y="6045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FF"/>
                </a:solidFill>
                <a:latin typeface="Impact"/>
                <a:ea typeface="Impact"/>
                <a:cs typeface="Impact"/>
                <a:sym typeface="Impact"/>
              </a:rPr>
              <a:t>EXPERIMENT AND RESULTS:</a:t>
            </a:r>
            <a:endParaRPr>
              <a:solidFill>
                <a:srgbClr val="0000FF"/>
              </a:solidFill>
              <a:latin typeface="Impact"/>
              <a:ea typeface="Impact"/>
              <a:cs typeface="Impact"/>
              <a:sym typeface="Impact"/>
            </a:endParaRPr>
          </a:p>
        </p:txBody>
      </p:sp>
      <p:sp>
        <p:nvSpPr>
          <p:cNvPr id="351" name="Google Shape;351;p39"/>
          <p:cNvSpPr txBox="1">
            <a:spLocks noGrp="1"/>
          </p:cNvSpPr>
          <p:nvPr>
            <p:ph type="body" idx="1"/>
          </p:nvPr>
        </p:nvSpPr>
        <p:spPr>
          <a:xfrm>
            <a:off x="819150" y="1245700"/>
            <a:ext cx="7505700" cy="3158134"/>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v"/>
            </a:pPr>
            <a:r>
              <a:rPr lang="en-GB" sz="2000" b="1" dirty="0">
                <a:solidFill>
                  <a:schemeClr val="accent6"/>
                </a:solidFill>
                <a:latin typeface="Playfair Display"/>
                <a:ea typeface="Playfair Display"/>
                <a:cs typeface="Playfair Display"/>
                <a:sym typeface="Playfair Display"/>
              </a:rPr>
              <a:t>Assumptions</a:t>
            </a:r>
            <a:endParaRPr sz="1600" b="1" dirty="0">
              <a:solidFill>
                <a:schemeClr val="accent6"/>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1.  The network is static network with no incoming or leaving nodes in the network.</a:t>
            </a:r>
            <a:endParaRPr sz="1600" b="1" dirty="0">
              <a:solidFill>
                <a:srgbClr val="000000"/>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2. The influence spread mechanism is considered to be spreading only on the basis of neighbours being active or inactive.</a:t>
            </a:r>
            <a:endParaRPr sz="1600" b="1" dirty="0">
              <a:solidFill>
                <a:srgbClr val="000000"/>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3.  The payoff is a measure which is assigned to every node and change according to the number of neighbours having accepted the idea or rejected the idea.</a:t>
            </a:r>
            <a:endParaRPr sz="1600" b="1" dirty="0">
              <a:solidFill>
                <a:srgbClr val="000000"/>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4. The nodes initially chosen as seed nodes remain active till the acceptance payoff becomes less than rejection payoff.</a:t>
            </a:r>
            <a:endParaRPr sz="16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600" dirty="0">
                <a:solidFill>
                  <a:srgbClr val="000000"/>
                </a:solidFill>
                <a:latin typeface="Times New Roman"/>
                <a:ea typeface="Times New Roman"/>
                <a:cs typeface="Times New Roman"/>
                <a:sym typeface="Times New Roman"/>
              </a:rPr>
              <a:t> </a:t>
            </a:r>
            <a:endParaRPr sz="1600" dirty="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
        <p:nvSpPr>
          <p:cNvPr id="352" name="Google Shape;352;p3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txBox="1">
            <a:spLocks noGrp="1"/>
          </p:cNvSpPr>
          <p:nvPr>
            <p:ph type="body" idx="1"/>
          </p:nvPr>
        </p:nvSpPr>
        <p:spPr>
          <a:xfrm>
            <a:off x="819150" y="731050"/>
            <a:ext cx="7505700" cy="37077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000000"/>
              </a:buClr>
              <a:buSzPts val="1800"/>
              <a:buFont typeface="Wingdings" panose="05000000000000000000" pitchFamily="2" charset="2"/>
              <a:buChar char="v"/>
            </a:pPr>
            <a:r>
              <a:rPr lang="en-GB" sz="2000" b="1" dirty="0">
                <a:solidFill>
                  <a:schemeClr val="accent6"/>
                </a:solidFill>
                <a:latin typeface="Playfair Display"/>
                <a:ea typeface="Playfair Display"/>
                <a:cs typeface="Playfair Display"/>
                <a:sym typeface="Playfair Display"/>
              </a:rPr>
              <a:t> Assumptions (contd.)</a:t>
            </a:r>
            <a:endParaRPr sz="2000" b="1" dirty="0">
              <a:solidFill>
                <a:schemeClr val="accent6"/>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5.  The algorithm helps to find the smallest set of seed nodes which maximize the influence via cascading which may not be the case in general social network where other attributes play a role in having a positive or negative impact.</a:t>
            </a:r>
            <a:endParaRPr sz="1600" b="1" dirty="0">
              <a:solidFill>
                <a:srgbClr val="000000"/>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6. No sentiment analysis or other psychological behaviour of a node is taken into consideration. These has been summarized to the simple single metric of payoff.</a:t>
            </a:r>
            <a:endParaRPr sz="1600" b="1" dirty="0">
              <a:solidFill>
                <a:srgbClr val="000000"/>
              </a:solidFill>
              <a:latin typeface="Playfair Display"/>
              <a:ea typeface="Playfair Display"/>
              <a:cs typeface="Playfair Display"/>
              <a:sym typeface="Playfair Display"/>
            </a:endParaRPr>
          </a:p>
          <a:p>
            <a:pPr marL="457200" lvl="0" indent="-228600" algn="just" rtl="0">
              <a:spcBef>
                <a:spcPts val="0"/>
              </a:spcBef>
              <a:spcAft>
                <a:spcPts val="0"/>
              </a:spcAft>
              <a:buNone/>
            </a:pPr>
            <a:r>
              <a:rPr lang="en-GB" sz="1600" b="1" dirty="0">
                <a:solidFill>
                  <a:srgbClr val="000000"/>
                </a:solidFill>
                <a:latin typeface="Playfair Display"/>
                <a:ea typeface="Playfair Display"/>
                <a:cs typeface="Playfair Display"/>
                <a:sym typeface="Playfair Display"/>
              </a:rPr>
              <a:t>7. Dynamic network or frequent topology change of general social network is not considered. Here it is a snapshot of the social network at a single time instant.</a:t>
            </a:r>
            <a:endParaRPr sz="1600" b="1" dirty="0">
              <a:solidFill>
                <a:srgbClr val="000000"/>
              </a:solidFill>
              <a:latin typeface="Playfair Display"/>
              <a:ea typeface="Playfair Display"/>
              <a:cs typeface="Playfair Display"/>
              <a:sym typeface="Playfair Display"/>
            </a:endParaRPr>
          </a:p>
          <a:p>
            <a:pPr marL="457200" lvl="0" indent="0" algn="just" rtl="0">
              <a:spcBef>
                <a:spcPts val="0"/>
              </a:spcBef>
              <a:spcAft>
                <a:spcPts val="0"/>
              </a:spcAft>
              <a:buNone/>
            </a:pPr>
            <a:endParaRPr sz="1600" b="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sz="1600" dirty="0"/>
          </a:p>
        </p:txBody>
      </p:sp>
      <p:sp>
        <p:nvSpPr>
          <p:cNvPr id="358" name="Google Shape;358;p4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1"/>
          <p:cNvSpPr txBox="1">
            <a:spLocks noGrp="1"/>
          </p:cNvSpPr>
          <p:nvPr>
            <p:ph type="body" idx="1"/>
          </p:nvPr>
        </p:nvSpPr>
        <p:spPr>
          <a:xfrm>
            <a:off x="819150" y="744450"/>
            <a:ext cx="7505700" cy="3694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000000"/>
              </a:buClr>
              <a:buSzPts val="1800"/>
              <a:buFont typeface="Wingdings" panose="05000000000000000000" pitchFamily="2" charset="2"/>
              <a:buChar char="v"/>
            </a:pPr>
            <a:r>
              <a:rPr lang="en-GB" sz="2000" b="1" dirty="0">
                <a:solidFill>
                  <a:schemeClr val="accent6"/>
                </a:solidFill>
                <a:latin typeface="Times New Roman"/>
                <a:ea typeface="Times New Roman"/>
                <a:cs typeface="Times New Roman"/>
                <a:sym typeface="Times New Roman"/>
              </a:rPr>
              <a:t> </a:t>
            </a:r>
            <a:r>
              <a:rPr lang="en-GB" sz="2000" b="1" dirty="0">
                <a:solidFill>
                  <a:schemeClr val="accent6"/>
                </a:solidFill>
                <a:latin typeface="Playfair Display"/>
                <a:ea typeface="Playfair Display"/>
                <a:cs typeface="Playfair Display"/>
                <a:sym typeface="Playfair Display"/>
              </a:rPr>
              <a:t>Datasets</a:t>
            </a:r>
            <a:endParaRPr sz="2000" b="1" dirty="0">
              <a:solidFill>
                <a:schemeClr val="accent6"/>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Two real networks are used in our experiments:</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I. The first dataset is a small static dataset of 100 nodes having non-overlapping communities having the edge list in a csv file with given weights and connectedness.</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II. This static dataset consists of ‘circles’ (or ‘friends lists’) from Facebook. Facebook data was collected from survey participants using this</a:t>
            </a:r>
            <a:r>
              <a:rPr lang="en-GB" sz="1800" b="1" dirty="0">
                <a:solidFill>
                  <a:srgbClr val="000000"/>
                </a:solidFill>
                <a:uFill>
                  <a:noFill/>
                </a:uFill>
                <a:latin typeface="Playfair Display"/>
                <a:ea typeface="Playfair Display"/>
                <a:cs typeface="Playfair Display"/>
                <a:sym typeface="Playfair Display"/>
                <a:hlinkClick r:id="rId3"/>
              </a:rPr>
              <a:t> </a:t>
            </a:r>
            <a:r>
              <a:rPr lang="en-GB" sz="1800" b="1" u="sng" dirty="0">
                <a:solidFill>
                  <a:schemeClr val="accent5"/>
                </a:solidFill>
                <a:latin typeface="Playfair Display"/>
                <a:ea typeface="Playfair Display"/>
                <a:cs typeface="Playfair Display"/>
                <a:sym typeface="Playfair Display"/>
                <a:hlinkClick r:id="rId3"/>
              </a:rPr>
              <a:t>Facebook app</a:t>
            </a:r>
            <a:r>
              <a:rPr lang="en-GB" sz="1800" b="1" dirty="0">
                <a:solidFill>
                  <a:srgbClr val="000000"/>
                </a:solidFill>
                <a:latin typeface="Playfair Display"/>
                <a:ea typeface="Playfair Display"/>
                <a:cs typeface="Playfair Display"/>
                <a:sym typeface="Playfair Display"/>
              </a:rPr>
              <a:t>. The dataset includes node features (profiles), circles, and ego networks. It has highly overlapping communities.</a:t>
            </a:r>
            <a:endParaRPr sz="1800" b="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b="1" dirty="0">
              <a:latin typeface="Playfair Display"/>
              <a:ea typeface="Playfair Display"/>
              <a:cs typeface="Playfair Display"/>
              <a:sym typeface="Playfair Display"/>
            </a:endParaRPr>
          </a:p>
        </p:txBody>
      </p:sp>
      <p:sp>
        <p:nvSpPr>
          <p:cNvPr id="364" name="Google Shape;364;p4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title"/>
          </p:nvPr>
        </p:nvSpPr>
        <p:spPr>
          <a:xfrm>
            <a:off x="819150" y="507900"/>
            <a:ext cx="7505700" cy="954600"/>
          </a:xfrm>
          <a:prstGeom prst="rect">
            <a:avLst/>
          </a:prstGeom>
        </p:spPr>
        <p:txBody>
          <a:bodyPr spcFirstLastPara="1" wrap="square" lIns="91425" tIns="91425" rIns="91425" bIns="91425" anchor="t" anchorCtr="0">
            <a:noAutofit/>
          </a:bodyPr>
          <a:lstStyle/>
          <a:p>
            <a:pPr marL="342900" lvl="0" indent="-342900" algn="just" rtl="0">
              <a:lnSpc>
                <a:spcPct val="115000"/>
              </a:lnSpc>
              <a:spcBef>
                <a:spcPts val="0"/>
              </a:spcBef>
              <a:spcAft>
                <a:spcPts val="0"/>
              </a:spcAft>
              <a:buClrTx/>
              <a:buFont typeface="Arial" panose="020B0604020202020204" pitchFamily="34" charset="0"/>
              <a:buChar char="•"/>
            </a:pPr>
            <a:r>
              <a:rPr lang="en-GB" sz="2000" b="1" dirty="0">
                <a:solidFill>
                  <a:schemeClr val="accent6"/>
                </a:solidFill>
                <a:latin typeface="Playfair Display"/>
                <a:ea typeface="Playfair Display"/>
                <a:cs typeface="Playfair Display"/>
                <a:sym typeface="Playfair Display"/>
              </a:rPr>
              <a:t>Experiments on Dataset-1</a:t>
            </a:r>
            <a:endParaRPr sz="2000" b="1" dirty="0">
              <a:solidFill>
                <a:schemeClr val="accent6"/>
              </a:solidFill>
              <a:latin typeface="Playfair Display"/>
              <a:ea typeface="Playfair Display"/>
              <a:cs typeface="Playfair Display"/>
              <a:sym typeface="Playfair Display"/>
            </a:endParaRPr>
          </a:p>
        </p:txBody>
      </p:sp>
      <p:sp>
        <p:nvSpPr>
          <p:cNvPr id="376" name="Google Shape;376;p43"/>
          <p:cNvSpPr txBox="1">
            <a:spLocks noGrp="1"/>
          </p:cNvSpPr>
          <p:nvPr>
            <p:ph type="body" idx="1"/>
          </p:nvPr>
        </p:nvSpPr>
        <p:spPr>
          <a:xfrm>
            <a:off x="819150" y="1090674"/>
            <a:ext cx="4141733" cy="3846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First the total communities are detected from the total network using Girvan Newman algorithm.</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                      </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r" rtl="0">
              <a:spcBef>
                <a:spcPts val="0"/>
              </a:spcBef>
              <a:spcAft>
                <a:spcPts val="0"/>
              </a:spcAft>
              <a:buNone/>
            </a:pPr>
            <a:r>
              <a:rPr lang="en-GB" sz="1800" b="1" dirty="0">
                <a:solidFill>
                  <a:srgbClr val="000000"/>
                </a:solidFill>
                <a:latin typeface="Playfair Display"/>
                <a:ea typeface="Playfair Display"/>
                <a:cs typeface="Playfair Display"/>
                <a:sym typeface="Playfair Display"/>
              </a:rPr>
              <a:t>                                                                          </a:t>
            </a:r>
            <a:r>
              <a:rPr lang="en-GB" sz="1100" i="1" dirty="0">
                <a:solidFill>
                  <a:srgbClr val="000000"/>
                </a:solidFill>
                <a:latin typeface="Times New Roman"/>
                <a:ea typeface="Times New Roman"/>
                <a:cs typeface="Times New Roman"/>
                <a:sym typeface="Times New Roman"/>
              </a:rPr>
              <a:t> </a:t>
            </a:r>
          </a:p>
          <a:p>
            <a:pPr marL="0" lvl="0" indent="0" algn="r" rtl="0">
              <a:spcBef>
                <a:spcPts val="0"/>
              </a:spcBef>
              <a:spcAft>
                <a:spcPts val="0"/>
              </a:spcAft>
              <a:buNone/>
            </a:pPr>
            <a:endParaRPr lang="en-GB" sz="1100" i="1" dirty="0">
              <a:solidFill>
                <a:srgbClr val="000000"/>
              </a:solidFill>
              <a:latin typeface="Times New Roman"/>
              <a:ea typeface="Playfair Display"/>
              <a:cs typeface="Times New Roman"/>
              <a:sym typeface="Times New Roman"/>
            </a:endParaRPr>
          </a:p>
          <a:p>
            <a:pPr marL="0" lvl="0" indent="0" algn="r" rtl="0">
              <a:spcBef>
                <a:spcPts val="0"/>
              </a:spcBef>
              <a:spcAft>
                <a:spcPts val="0"/>
              </a:spcAft>
              <a:buNone/>
            </a:pPr>
            <a:endParaRPr lang="en-GB" sz="1100" i="1" dirty="0">
              <a:solidFill>
                <a:srgbClr val="000000"/>
              </a:solidFill>
              <a:latin typeface="Times New Roman"/>
              <a:ea typeface="Playfair Display"/>
              <a:cs typeface="Times New Roman"/>
              <a:sym typeface="Times New Roman"/>
            </a:endParaRPr>
          </a:p>
          <a:p>
            <a:pPr marL="0" lvl="0" indent="0" algn="r" rtl="0">
              <a:spcBef>
                <a:spcPts val="0"/>
              </a:spcBef>
              <a:spcAft>
                <a:spcPts val="0"/>
              </a:spcAft>
              <a:buNone/>
            </a:pPr>
            <a:endParaRPr lang="en-GB" sz="1100" i="1" dirty="0">
              <a:solidFill>
                <a:srgbClr val="000000"/>
              </a:solidFill>
              <a:latin typeface="Times New Roman"/>
              <a:ea typeface="Playfair Display"/>
              <a:cs typeface="Times New Roman"/>
              <a:sym typeface="Times New Roman"/>
            </a:endParaRPr>
          </a:p>
          <a:p>
            <a:pPr marL="0" lvl="0" indent="0" algn="r" rtl="0">
              <a:spcBef>
                <a:spcPts val="0"/>
              </a:spcBef>
              <a:spcAft>
                <a:spcPts val="0"/>
              </a:spcAft>
              <a:buNone/>
            </a:pPr>
            <a:endParaRPr lang="en-GB" sz="1100" i="1" dirty="0">
              <a:solidFill>
                <a:srgbClr val="000000"/>
              </a:solidFill>
              <a:latin typeface="Times New Roman"/>
              <a:ea typeface="Playfair Display"/>
              <a:cs typeface="Times New Roman"/>
              <a:sym typeface="Times New Roman"/>
            </a:endParaRPr>
          </a:p>
          <a:p>
            <a:pPr marL="0" lvl="0" indent="0" algn="ctr" rtl="0">
              <a:spcBef>
                <a:spcPts val="0"/>
              </a:spcBef>
              <a:spcAft>
                <a:spcPts val="0"/>
              </a:spcAft>
              <a:buNone/>
            </a:pPr>
            <a:endParaRPr lang="en-GB" sz="1400" i="1" dirty="0">
              <a:solidFill>
                <a:srgbClr val="000000"/>
              </a:solidFill>
              <a:latin typeface="Playfair Display"/>
              <a:ea typeface="Playfair Display"/>
              <a:cs typeface="Playfair Display"/>
              <a:sym typeface="Playfair Display"/>
            </a:endParaRPr>
          </a:p>
          <a:p>
            <a:pPr marL="0" lvl="0" indent="0" algn="ctr" rtl="0">
              <a:spcBef>
                <a:spcPts val="0"/>
              </a:spcBef>
              <a:spcAft>
                <a:spcPts val="0"/>
              </a:spcAft>
              <a:buNone/>
            </a:pPr>
            <a:r>
              <a:rPr lang="en-GB" sz="1400" i="1" dirty="0">
                <a:solidFill>
                  <a:srgbClr val="000000"/>
                </a:solidFill>
                <a:latin typeface="Playfair Display"/>
                <a:ea typeface="Playfair Display"/>
                <a:cs typeface="Playfair Display"/>
                <a:sym typeface="Playfair Display"/>
              </a:rPr>
              <a:t>The graph shows the community formation till the modularity value increases.</a:t>
            </a:r>
            <a:endParaRPr sz="1400" i="1" dirty="0">
              <a:solidFill>
                <a:srgbClr val="000000"/>
              </a:solidFill>
              <a:latin typeface="Playfair Display"/>
              <a:ea typeface="Playfair Display"/>
              <a:cs typeface="Playfair Display"/>
              <a:sym typeface="Playfair Display"/>
            </a:endParaRPr>
          </a:p>
          <a:p>
            <a:pPr marL="0" lvl="0" indent="0" algn="ctr"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r" rtl="0">
              <a:spcBef>
                <a:spcPts val="0"/>
              </a:spcBef>
              <a:spcAft>
                <a:spcPts val="0"/>
              </a:spcAft>
              <a:buNone/>
            </a:pPr>
            <a:endParaRPr dirty="0"/>
          </a:p>
          <a:p>
            <a:pPr marL="0" lvl="0" indent="0" algn="l" rtl="0">
              <a:spcBef>
                <a:spcPts val="1600"/>
              </a:spcBef>
              <a:spcAft>
                <a:spcPts val="1600"/>
              </a:spcAft>
              <a:buNone/>
            </a:pPr>
            <a:r>
              <a:rPr lang="en-GB" dirty="0"/>
              <a:t>  </a:t>
            </a:r>
            <a:endParaRPr dirty="0"/>
          </a:p>
        </p:txBody>
      </p:sp>
      <p:sp>
        <p:nvSpPr>
          <p:cNvPr id="377" name="Google Shape;377;p4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378" name="Google Shape;378;p43"/>
          <p:cNvPicPr preferRelativeResize="0"/>
          <p:nvPr/>
        </p:nvPicPr>
        <p:blipFill>
          <a:blip r:embed="rId3">
            <a:alphaModFix/>
          </a:blip>
          <a:stretch>
            <a:fillRect/>
          </a:stretch>
        </p:blipFill>
        <p:spPr>
          <a:xfrm>
            <a:off x="569122" y="2144224"/>
            <a:ext cx="4103299" cy="2111318"/>
          </a:xfrm>
          <a:prstGeom prst="rect">
            <a:avLst/>
          </a:prstGeom>
          <a:noFill/>
          <a:ln>
            <a:noFill/>
          </a:ln>
        </p:spPr>
      </p:pic>
      <p:pic>
        <p:nvPicPr>
          <p:cNvPr id="6" name="Google Shape;385;p44"/>
          <p:cNvPicPr preferRelativeResize="0"/>
          <p:nvPr/>
        </p:nvPicPr>
        <p:blipFill>
          <a:blip r:embed="rId4">
            <a:alphaModFix/>
          </a:blip>
          <a:stretch>
            <a:fillRect/>
          </a:stretch>
        </p:blipFill>
        <p:spPr>
          <a:xfrm>
            <a:off x="5210911" y="985200"/>
            <a:ext cx="3528625" cy="2580150"/>
          </a:xfrm>
          <a:prstGeom prst="rect">
            <a:avLst/>
          </a:prstGeom>
          <a:noFill/>
          <a:ln>
            <a:noFill/>
          </a:ln>
        </p:spPr>
      </p:pic>
      <p:sp>
        <p:nvSpPr>
          <p:cNvPr id="7" name="Google Shape;383;p44"/>
          <p:cNvSpPr txBox="1">
            <a:spLocks/>
          </p:cNvSpPr>
          <p:nvPr/>
        </p:nvSpPr>
        <p:spPr>
          <a:xfrm>
            <a:off x="4922449" y="3565350"/>
            <a:ext cx="3581020" cy="564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0" indent="0" algn="ctr">
              <a:buFont typeface="Calibri"/>
              <a:buNone/>
            </a:pPr>
            <a:r>
              <a:rPr lang="en-US" sz="1400" i="1" dirty="0">
                <a:solidFill>
                  <a:srgbClr val="000000"/>
                </a:solidFill>
                <a:latin typeface="Playfair Display"/>
                <a:ea typeface="Playfair Display"/>
                <a:cs typeface="Playfair Display"/>
                <a:sym typeface="Playfair Display"/>
              </a:rPr>
              <a:t>This graph shows that after 8 communities are formed the value is stagnant. So, iteration stops after max modularity does not increase from 0.372 for 8 communities as well for 9 communities.</a:t>
            </a:r>
          </a:p>
          <a:p>
            <a:pPr marL="0" indent="0">
              <a:spcAft>
                <a:spcPts val="1600"/>
              </a:spcAft>
              <a:buFont typeface="Calibri"/>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body" idx="1"/>
          </p:nvPr>
        </p:nvSpPr>
        <p:spPr>
          <a:xfrm>
            <a:off x="819150" y="768425"/>
            <a:ext cx="7505700" cy="367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b="1">
                <a:solidFill>
                  <a:srgbClr val="000000"/>
                </a:solidFill>
                <a:latin typeface="Playfair Display"/>
                <a:ea typeface="Playfair Display"/>
                <a:cs typeface="Playfair Display"/>
                <a:sym typeface="Playfair Display"/>
              </a:rPr>
              <a:t>After community detection the size of seed node set from every community is calculated according to the size of the community itself.</a:t>
            </a:r>
            <a:endParaRPr sz="1800" b="1">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a:p>
        </p:txBody>
      </p:sp>
      <p:sp>
        <p:nvSpPr>
          <p:cNvPr id="391" name="Google Shape;391;p4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pic>
        <p:nvPicPr>
          <p:cNvPr id="392" name="Google Shape;392;p45"/>
          <p:cNvPicPr preferRelativeResize="0"/>
          <p:nvPr/>
        </p:nvPicPr>
        <p:blipFill>
          <a:blip r:embed="rId3">
            <a:alphaModFix/>
          </a:blip>
          <a:stretch>
            <a:fillRect/>
          </a:stretch>
        </p:blipFill>
        <p:spPr>
          <a:xfrm>
            <a:off x="2481250" y="1666838"/>
            <a:ext cx="4181475" cy="2771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6"/>
          <p:cNvSpPr txBox="1">
            <a:spLocks noGrp="1"/>
          </p:cNvSpPr>
          <p:nvPr>
            <p:ph type="body" idx="1"/>
          </p:nvPr>
        </p:nvSpPr>
        <p:spPr>
          <a:xfrm>
            <a:off x="819150" y="743650"/>
            <a:ext cx="7505700" cy="369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Then these 14 nodes are selected as the total seed nodes, on the basis of higher closeness centrality, which are to be made active initially to start influencing the total network.</a:t>
            </a:r>
            <a:endParaRPr sz="1800" b="1"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dirty="0"/>
              <a:t>                                                                                        </a:t>
            </a:r>
            <a:endParaRPr dirty="0"/>
          </a:p>
          <a:p>
            <a:pPr marL="0" lvl="0" indent="0" algn="r" rtl="0">
              <a:spcBef>
                <a:spcPts val="1600"/>
              </a:spcBef>
              <a:spcAft>
                <a:spcPts val="0"/>
              </a:spcAft>
              <a:buNone/>
            </a:pPr>
            <a:r>
              <a:rPr lang="en-GB" sz="1600" dirty="0"/>
              <a:t>                                                                            </a:t>
            </a:r>
            <a:r>
              <a:rPr lang="en-GB" sz="1600" i="1" dirty="0">
                <a:solidFill>
                  <a:srgbClr val="000000"/>
                </a:solidFill>
                <a:latin typeface="Playfair Display"/>
                <a:ea typeface="Playfair Display"/>
                <a:cs typeface="Playfair Display"/>
                <a:sym typeface="Playfair Display"/>
              </a:rPr>
              <a:t>The initial network structure where 14nodes out of 100 nodes are active.</a:t>
            </a:r>
            <a:endParaRPr sz="1600" i="1" dirty="0">
              <a:solidFill>
                <a:srgbClr val="000000"/>
              </a:solidFill>
              <a:latin typeface="Playfair Display"/>
              <a:ea typeface="Playfair Display"/>
              <a:cs typeface="Playfair Display"/>
              <a:sym typeface="Playfair Display"/>
            </a:endParaRPr>
          </a:p>
          <a:p>
            <a:pPr marL="0" lvl="0" indent="0" algn="l" rtl="0">
              <a:spcBef>
                <a:spcPts val="1600"/>
              </a:spcBef>
              <a:spcAft>
                <a:spcPts val="1600"/>
              </a:spcAft>
              <a:buNone/>
            </a:pPr>
            <a:endParaRPr dirty="0"/>
          </a:p>
        </p:txBody>
      </p:sp>
      <p:sp>
        <p:nvSpPr>
          <p:cNvPr id="398" name="Google Shape;398;p4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pic>
        <p:nvPicPr>
          <p:cNvPr id="399" name="Google Shape;399;p46"/>
          <p:cNvPicPr preferRelativeResize="0"/>
          <p:nvPr/>
        </p:nvPicPr>
        <p:blipFill>
          <a:blip r:embed="rId3">
            <a:alphaModFix/>
          </a:blip>
          <a:stretch>
            <a:fillRect/>
          </a:stretch>
        </p:blipFill>
        <p:spPr>
          <a:xfrm>
            <a:off x="892375" y="1794025"/>
            <a:ext cx="3419475" cy="2647950"/>
          </a:xfrm>
          <a:prstGeom prst="rect">
            <a:avLst/>
          </a:prstGeom>
          <a:noFill/>
          <a:ln>
            <a:noFill/>
          </a:ln>
        </p:spPr>
      </p:pic>
      <p:sp>
        <p:nvSpPr>
          <p:cNvPr id="400" name="Google Shape;400;p46"/>
          <p:cNvSpPr/>
          <p:nvPr/>
        </p:nvSpPr>
        <p:spPr>
          <a:xfrm>
            <a:off x="892375" y="1794025"/>
            <a:ext cx="3420600" cy="264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txBox="1">
            <a:spLocks noGrp="1"/>
          </p:cNvSpPr>
          <p:nvPr>
            <p:ph type="body" idx="1"/>
          </p:nvPr>
        </p:nvSpPr>
        <p:spPr>
          <a:xfrm>
            <a:off x="819150" y="743650"/>
            <a:ext cx="7505700" cy="369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After the selection is done the cascading model starts and the influence spreads throughout the network as shown below.</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         </a:t>
            </a: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800" b="1" dirty="0">
                <a:solidFill>
                  <a:srgbClr val="000000"/>
                </a:solidFill>
                <a:latin typeface="Playfair Display"/>
                <a:ea typeface="Playfair Display"/>
                <a:cs typeface="Playfair Display"/>
                <a:sym typeface="Playfair Display"/>
              </a:rPr>
              <a:t>                                                                            </a:t>
            </a:r>
            <a:endParaRPr sz="1800" b="1" dirty="0">
              <a:solidFill>
                <a:srgbClr val="000000"/>
              </a:solidFill>
              <a:latin typeface="Playfair Display"/>
              <a:ea typeface="Playfair Display"/>
              <a:cs typeface="Playfair Display"/>
              <a:sym typeface="Playfair Display"/>
            </a:endParaRPr>
          </a:p>
          <a:p>
            <a:pPr marL="0" lvl="0" indent="0" algn="r" rtl="0">
              <a:spcBef>
                <a:spcPts val="0"/>
              </a:spcBef>
              <a:spcAft>
                <a:spcPts val="0"/>
              </a:spcAft>
              <a:buNone/>
            </a:pPr>
            <a:endParaRPr sz="1800"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dirty="0"/>
          </a:p>
        </p:txBody>
      </p:sp>
      <p:sp>
        <p:nvSpPr>
          <p:cNvPr id="406" name="Google Shape;406;p4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pic>
        <p:nvPicPr>
          <p:cNvPr id="407" name="Google Shape;407;p47"/>
          <p:cNvPicPr preferRelativeResize="0"/>
          <p:nvPr/>
        </p:nvPicPr>
        <p:blipFill>
          <a:blip r:embed="rId3">
            <a:alphaModFix/>
          </a:blip>
          <a:stretch>
            <a:fillRect/>
          </a:stretch>
        </p:blipFill>
        <p:spPr>
          <a:xfrm>
            <a:off x="819138" y="1666963"/>
            <a:ext cx="3381375" cy="2771775"/>
          </a:xfrm>
          <a:prstGeom prst="rect">
            <a:avLst/>
          </a:prstGeom>
          <a:noFill/>
          <a:ln>
            <a:noFill/>
          </a:ln>
        </p:spPr>
      </p:pic>
      <p:sp>
        <p:nvSpPr>
          <p:cNvPr id="408" name="Google Shape;408;p47"/>
          <p:cNvSpPr/>
          <p:nvPr/>
        </p:nvSpPr>
        <p:spPr>
          <a:xfrm>
            <a:off x="805688" y="1670013"/>
            <a:ext cx="3408300" cy="276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4771697" y="2483822"/>
            <a:ext cx="2532993" cy="923330"/>
          </a:xfrm>
          <a:prstGeom prst="rect">
            <a:avLst/>
          </a:prstGeom>
        </p:spPr>
        <p:txBody>
          <a:bodyPr wrap="square">
            <a:spAutoFit/>
          </a:bodyPr>
          <a:lstStyle/>
          <a:p>
            <a:pPr lvl="0" algn="just"/>
            <a:r>
              <a:rPr lang="en-US" b="1" dirty="0">
                <a:latin typeface="Playfair Display"/>
                <a:ea typeface="Playfair Display"/>
                <a:cs typeface="Playfair Display"/>
                <a:sym typeface="Playfair Display"/>
              </a:rPr>
              <a:t> </a:t>
            </a:r>
            <a:r>
              <a:rPr lang="en-US" sz="1800" i="1" dirty="0">
                <a:latin typeface="Playfair Display"/>
                <a:ea typeface="Playfair Display"/>
                <a:cs typeface="Playfair Display"/>
                <a:sym typeface="Playfair Display"/>
              </a:rPr>
              <a:t>The final structure of the network where                                                                                     96 nodes are active.</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819150" y="5241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FF"/>
                </a:solidFill>
                <a:latin typeface="Impact"/>
                <a:ea typeface="Impact"/>
                <a:cs typeface="Impact"/>
                <a:sym typeface="Impact"/>
              </a:rPr>
              <a:t>EXAMPLES:</a:t>
            </a:r>
            <a:endParaRPr dirty="0">
              <a:solidFill>
                <a:srgbClr val="0000FF"/>
              </a:solidFill>
              <a:latin typeface="Impact"/>
              <a:ea typeface="Impact"/>
              <a:cs typeface="Impact"/>
              <a:sym typeface="Impact"/>
            </a:endParaRPr>
          </a:p>
        </p:txBody>
      </p:sp>
      <p:sp>
        <p:nvSpPr>
          <p:cNvPr id="163" name="Google Shape;163;p18"/>
          <p:cNvSpPr txBox="1">
            <a:spLocks noGrp="1"/>
          </p:cNvSpPr>
          <p:nvPr>
            <p:ph type="body" idx="1"/>
          </p:nvPr>
        </p:nvSpPr>
        <p:spPr>
          <a:xfrm>
            <a:off x="819150" y="1132875"/>
            <a:ext cx="7505700" cy="3306000"/>
          </a:xfrm>
          <a:prstGeom prst="rect">
            <a:avLst/>
          </a:prstGeom>
        </p:spPr>
        <p:txBody>
          <a:bodyPr spcFirstLastPara="1" wrap="square" lIns="91425" tIns="91425" rIns="91425" bIns="91425" anchor="t" anchorCtr="0">
            <a:noAutofit/>
          </a:bodyPr>
          <a:lstStyle/>
          <a:p>
            <a:pPr marL="400050" lvl="0" indent="-285750" algn="l" rtl="0">
              <a:spcBef>
                <a:spcPts val="0"/>
              </a:spcBef>
              <a:spcAft>
                <a:spcPts val="0"/>
              </a:spcAft>
              <a:buClr>
                <a:srgbClr val="000000"/>
              </a:buClr>
              <a:buSzPts val="1800"/>
              <a:buFont typeface="Wingdings" panose="05000000000000000000" pitchFamily="2" charset="2"/>
              <a:buChar char="§"/>
            </a:pPr>
            <a:r>
              <a:rPr lang="en-IN" sz="1800" b="1" dirty="0">
                <a:latin typeface="Playfair Display"/>
                <a:ea typeface="Playfair Display"/>
                <a:cs typeface="Playfair Display"/>
                <a:sym typeface="Playfair Display"/>
              </a:rPr>
              <a:t>A new book is launched. The publisher gives out specimen copies to the teachers. Still the sales didn’t go up. They thought to invest further. The idea is minimum investment maximum return. They thought to give free books to students. But how to identify those students?</a:t>
            </a:r>
          </a:p>
          <a:p>
            <a:pPr marL="457200" lvl="0" indent="-342900" algn="l" rtl="0">
              <a:spcBef>
                <a:spcPts val="0"/>
              </a:spcBef>
              <a:spcAft>
                <a:spcPts val="0"/>
              </a:spcAft>
              <a:buClr>
                <a:srgbClr val="000000"/>
              </a:buClr>
              <a:buSzPts val="1800"/>
              <a:buFont typeface="Playfair Display"/>
              <a:buChar char="●"/>
            </a:pPr>
            <a:r>
              <a:rPr lang="en-IN" sz="1800" b="1" dirty="0">
                <a:latin typeface="Playfair Display"/>
                <a:ea typeface="Playfair Display"/>
                <a:cs typeface="Playfair Display"/>
                <a:sym typeface="Playfair Display"/>
              </a:rPr>
              <a:t>They target the class representatives as they are well known to all other students. Their book review can improve the sales.</a:t>
            </a:r>
          </a:p>
          <a:p>
            <a:pPr indent="-342900">
              <a:buClr>
                <a:srgbClr val="000000"/>
              </a:buClr>
              <a:buSzPts val="1800"/>
              <a:buFont typeface="Wingdings" panose="05000000000000000000" pitchFamily="2" charset="2"/>
              <a:buChar char="§"/>
            </a:pPr>
            <a:r>
              <a:rPr lang="en-IN" sz="1800" b="1" dirty="0">
                <a:latin typeface="Playfair Display"/>
                <a:ea typeface="Playfair Display"/>
                <a:cs typeface="Playfair Display"/>
                <a:sym typeface="Playfair Display"/>
              </a:rPr>
              <a:t>The same idea is extended to social networks.</a:t>
            </a:r>
          </a:p>
          <a:p>
            <a:pPr indent="-342900">
              <a:buClr>
                <a:srgbClr val="000000"/>
              </a:buClr>
              <a:buSzPts val="1800"/>
              <a:buFont typeface="Wingdings" panose="05000000000000000000" pitchFamily="2" charset="2"/>
              <a:buChar char="§"/>
            </a:pPr>
            <a:r>
              <a:rPr lang="en-GB" sz="1800" b="1" dirty="0">
                <a:solidFill>
                  <a:srgbClr val="000000"/>
                </a:solidFill>
                <a:latin typeface="Playfair Display"/>
                <a:ea typeface="Playfair Display"/>
                <a:cs typeface="Playfair Display"/>
                <a:sym typeface="Playfair Display"/>
              </a:rPr>
              <a:t>Identifying influential nodes allows us to better control epidemic outbreaks, accelerate information propagation, and conduct successful e-commerce advertisements, and so on.</a:t>
            </a:r>
          </a:p>
          <a:p>
            <a:pPr indent="-342900">
              <a:buClr>
                <a:srgbClr val="000000"/>
              </a:buClr>
              <a:buSzPts val="1800"/>
              <a:buFont typeface="Wingdings" panose="05000000000000000000" pitchFamily="2" charset="2"/>
              <a:buChar char="§"/>
            </a:pPr>
            <a:endParaRPr lang="en-IN" sz="1800" b="1" dirty="0">
              <a:latin typeface="Playfair Display"/>
              <a:ea typeface="Playfair Display"/>
              <a:cs typeface="Playfair Display"/>
              <a:sym typeface="Playfair Display"/>
            </a:endParaRPr>
          </a:p>
          <a:p>
            <a:pPr marL="114300" indent="0">
              <a:buClr>
                <a:srgbClr val="000000"/>
              </a:buClr>
              <a:buSzPts val="1800"/>
              <a:buNone/>
            </a:pPr>
            <a:endParaRPr sz="1800" b="1" dirty="0">
              <a:latin typeface="Playfair Display"/>
              <a:ea typeface="Playfair Display"/>
              <a:cs typeface="Playfair Display"/>
              <a:sym typeface="Playfair Display"/>
            </a:endParaRPr>
          </a:p>
        </p:txBody>
      </p:sp>
      <p:sp>
        <p:nvSpPr>
          <p:cNvPr id="164" name="Google Shape;16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414" name="Google Shape;414;p48"/>
          <p:cNvSpPr txBox="1"/>
          <p:nvPr/>
        </p:nvSpPr>
        <p:spPr>
          <a:xfrm>
            <a:off x="0" y="396600"/>
            <a:ext cx="8778650" cy="454738"/>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GB" sz="1600" dirty="0">
                <a:latin typeface="Times New Roman"/>
                <a:ea typeface="Times New Roman"/>
                <a:cs typeface="Times New Roman"/>
                <a:sym typeface="Times New Roman"/>
              </a:rPr>
              <a:t> </a:t>
            </a:r>
            <a:r>
              <a:rPr lang="en-GB" sz="1600" b="1" dirty="0">
                <a:latin typeface="Playfair Display"/>
                <a:ea typeface="Playfair Display"/>
                <a:cs typeface="Playfair Display"/>
                <a:sym typeface="Playfair Display"/>
              </a:rPr>
              <a:t>For 2 iterations of cascades the resulting active node count out of the total 100 nodes :</a:t>
            </a:r>
            <a:endParaRPr sz="1600" b="1" dirty="0">
              <a:latin typeface="Playfair Display"/>
              <a:ea typeface="Playfair Display"/>
              <a:cs typeface="Playfair Display"/>
              <a:sym typeface="Playfair Display"/>
            </a:endParaRPr>
          </a:p>
          <a:p>
            <a:pPr marL="0" lvl="0" indent="0" algn="l" rtl="0">
              <a:lnSpc>
                <a:spcPct val="115000"/>
              </a:lnSpc>
              <a:spcBef>
                <a:spcPts val="0"/>
              </a:spcBef>
              <a:spcAft>
                <a:spcPts val="0"/>
              </a:spcAft>
              <a:buNone/>
            </a:pPr>
            <a:endParaRPr sz="1800" b="1" dirty="0">
              <a:latin typeface="Playfair Display"/>
              <a:ea typeface="Playfair Display"/>
              <a:cs typeface="Playfair Display"/>
              <a:sym typeface="Playfair Display"/>
            </a:endParaRPr>
          </a:p>
        </p:txBody>
      </p:sp>
      <p:graphicFrame>
        <p:nvGraphicFramePr>
          <p:cNvPr id="415" name="Google Shape;415;p48"/>
          <p:cNvGraphicFramePr/>
          <p:nvPr>
            <p:extLst>
              <p:ext uri="{D42A27DB-BD31-4B8C-83A1-F6EECF244321}">
                <p14:modId xmlns:p14="http://schemas.microsoft.com/office/powerpoint/2010/main" val="1105675745"/>
              </p:ext>
            </p:extLst>
          </p:nvPr>
        </p:nvGraphicFramePr>
        <p:xfrm>
          <a:off x="371118" y="851338"/>
          <a:ext cx="3563750" cy="2590620"/>
        </p:xfrm>
        <a:graphic>
          <a:graphicData uri="http://schemas.openxmlformats.org/drawingml/2006/table">
            <a:tbl>
              <a:tblPr>
                <a:noFill/>
                <a:tableStyleId>{0CDF8A34-2773-4B3E-9828-821912C1F17D}</a:tableStyleId>
              </a:tblPr>
              <a:tblGrid>
                <a:gridCol w="1781875">
                  <a:extLst>
                    <a:ext uri="{9D8B030D-6E8A-4147-A177-3AD203B41FA5}">
                      <a16:colId xmlns:a16="http://schemas.microsoft.com/office/drawing/2014/main" val="20000"/>
                    </a:ext>
                  </a:extLst>
                </a:gridCol>
                <a:gridCol w="1781875">
                  <a:extLst>
                    <a:ext uri="{9D8B030D-6E8A-4147-A177-3AD203B41FA5}">
                      <a16:colId xmlns:a16="http://schemas.microsoft.com/office/drawing/2014/main" val="20001"/>
                    </a:ext>
                  </a:extLst>
                </a:gridCol>
              </a:tblGrid>
              <a:tr h="568932">
                <a:tc>
                  <a:txBody>
                    <a:bodyPr/>
                    <a:lstStyle/>
                    <a:p>
                      <a:pPr marL="0" lvl="0" indent="0" algn="l" rtl="0">
                        <a:spcBef>
                          <a:spcPts val="0"/>
                        </a:spcBef>
                        <a:spcAft>
                          <a:spcPts val="0"/>
                        </a:spcAft>
                        <a:buNone/>
                      </a:pPr>
                      <a:r>
                        <a:rPr lang="en-GB"/>
                        <a:t>CENTRALITY USED</a:t>
                      </a:r>
                      <a:endParaRPr/>
                    </a:p>
                  </a:txBody>
                  <a:tcPr marL="91425" marR="91425" marT="91425" marB="91425"/>
                </a:tc>
                <a:tc>
                  <a:txBody>
                    <a:bodyPr/>
                    <a:lstStyle/>
                    <a:p>
                      <a:pPr marL="0" lvl="0" indent="0" algn="l" rtl="0">
                        <a:spcBef>
                          <a:spcPts val="0"/>
                        </a:spcBef>
                        <a:spcAft>
                          <a:spcPts val="0"/>
                        </a:spcAft>
                        <a:buNone/>
                      </a:pPr>
                      <a:r>
                        <a:rPr lang="en-GB" dirty="0"/>
                        <a:t>NO. OF ACTIVE NODES</a:t>
                      </a:r>
                      <a:endParaRPr dirty="0"/>
                    </a:p>
                  </a:txBody>
                  <a:tcPr marL="91425" marR="91425" marT="91425" marB="91425"/>
                </a:tc>
                <a:extLst>
                  <a:ext uri="{0D108BD9-81ED-4DB2-BD59-A6C34878D82A}">
                    <a16:rowId xmlns:a16="http://schemas.microsoft.com/office/drawing/2014/main" val="10000"/>
                  </a:ext>
                </a:extLst>
              </a:tr>
              <a:tr h="369796">
                <a:tc>
                  <a:txBody>
                    <a:bodyPr/>
                    <a:lstStyle/>
                    <a:p>
                      <a:pPr marL="0" lvl="0" indent="0" algn="l" rtl="0">
                        <a:spcBef>
                          <a:spcPts val="0"/>
                        </a:spcBef>
                        <a:spcAft>
                          <a:spcPts val="0"/>
                        </a:spcAft>
                        <a:buNone/>
                      </a:pPr>
                      <a:r>
                        <a:rPr lang="en-GB"/>
                        <a:t>BETWEENNESS</a:t>
                      </a:r>
                      <a:endParaRPr/>
                    </a:p>
                  </a:txBody>
                  <a:tcPr marL="91425" marR="91425" marT="91425" marB="91425"/>
                </a:tc>
                <a:tc>
                  <a:txBody>
                    <a:bodyPr/>
                    <a:lstStyle/>
                    <a:p>
                      <a:pPr marL="0" lvl="0" indent="0" algn="l" rtl="0">
                        <a:spcBef>
                          <a:spcPts val="0"/>
                        </a:spcBef>
                        <a:spcAft>
                          <a:spcPts val="0"/>
                        </a:spcAft>
                        <a:buNone/>
                      </a:pPr>
                      <a:r>
                        <a:rPr lang="en-GB"/>
                        <a:t>80</a:t>
                      </a:r>
                      <a:endParaRPr/>
                    </a:p>
                  </a:txBody>
                  <a:tcPr marL="91425" marR="91425" marT="91425" marB="91425"/>
                </a:tc>
                <a:extLst>
                  <a:ext uri="{0D108BD9-81ED-4DB2-BD59-A6C34878D82A}">
                    <a16:rowId xmlns:a16="http://schemas.microsoft.com/office/drawing/2014/main" val="10001"/>
                  </a:ext>
                </a:extLst>
              </a:tr>
              <a:tr h="369796">
                <a:tc>
                  <a:txBody>
                    <a:bodyPr/>
                    <a:lstStyle/>
                    <a:p>
                      <a:pPr marL="0" lvl="0" indent="0" algn="l" rtl="0">
                        <a:spcBef>
                          <a:spcPts val="0"/>
                        </a:spcBef>
                        <a:spcAft>
                          <a:spcPts val="0"/>
                        </a:spcAft>
                        <a:buNone/>
                      </a:pPr>
                      <a:r>
                        <a:rPr lang="en-GB"/>
                        <a:t>DEGREE</a:t>
                      </a:r>
                      <a:endParaRPr/>
                    </a:p>
                  </a:txBody>
                  <a:tcPr marL="91425" marR="91425" marT="91425" marB="91425"/>
                </a:tc>
                <a:tc>
                  <a:txBody>
                    <a:bodyPr/>
                    <a:lstStyle/>
                    <a:p>
                      <a:pPr marL="0" lvl="0" indent="0" algn="l" rtl="0">
                        <a:spcBef>
                          <a:spcPts val="0"/>
                        </a:spcBef>
                        <a:spcAft>
                          <a:spcPts val="0"/>
                        </a:spcAft>
                        <a:buNone/>
                      </a:pPr>
                      <a:r>
                        <a:rPr lang="en-GB"/>
                        <a:t>70</a:t>
                      </a:r>
                      <a:endParaRPr/>
                    </a:p>
                  </a:txBody>
                  <a:tcPr marL="91425" marR="91425" marT="91425" marB="91425"/>
                </a:tc>
                <a:extLst>
                  <a:ext uri="{0D108BD9-81ED-4DB2-BD59-A6C34878D82A}">
                    <a16:rowId xmlns:a16="http://schemas.microsoft.com/office/drawing/2014/main" val="10002"/>
                  </a:ext>
                </a:extLst>
              </a:tr>
              <a:tr h="369796">
                <a:tc>
                  <a:txBody>
                    <a:bodyPr/>
                    <a:lstStyle/>
                    <a:p>
                      <a:pPr marL="0" lvl="0" indent="0" algn="l" rtl="0">
                        <a:spcBef>
                          <a:spcPts val="0"/>
                        </a:spcBef>
                        <a:spcAft>
                          <a:spcPts val="0"/>
                        </a:spcAft>
                        <a:buNone/>
                      </a:pPr>
                      <a:r>
                        <a:rPr lang="en-GB"/>
                        <a:t>CLOSENESS</a:t>
                      </a:r>
                      <a:endParaRPr/>
                    </a:p>
                  </a:txBody>
                  <a:tcPr marL="91425" marR="91425" marT="91425" marB="91425"/>
                </a:tc>
                <a:tc>
                  <a:txBody>
                    <a:bodyPr/>
                    <a:lstStyle/>
                    <a:p>
                      <a:pPr marL="0" lvl="0" indent="0" algn="l" rtl="0">
                        <a:spcBef>
                          <a:spcPts val="0"/>
                        </a:spcBef>
                        <a:spcAft>
                          <a:spcPts val="0"/>
                        </a:spcAft>
                        <a:buNone/>
                      </a:pPr>
                      <a:r>
                        <a:rPr lang="en-GB"/>
                        <a:t>87</a:t>
                      </a:r>
                      <a:endParaRPr/>
                    </a:p>
                  </a:txBody>
                  <a:tcPr marL="91425" marR="91425" marT="91425" marB="91425"/>
                </a:tc>
                <a:extLst>
                  <a:ext uri="{0D108BD9-81ED-4DB2-BD59-A6C34878D82A}">
                    <a16:rowId xmlns:a16="http://schemas.microsoft.com/office/drawing/2014/main" val="10003"/>
                  </a:ext>
                </a:extLst>
              </a:tr>
              <a:tr h="369796">
                <a:tc>
                  <a:txBody>
                    <a:bodyPr/>
                    <a:lstStyle/>
                    <a:p>
                      <a:pPr marL="0" lvl="0" indent="0" algn="l" rtl="0">
                        <a:spcBef>
                          <a:spcPts val="0"/>
                        </a:spcBef>
                        <a:spcAft>
                          <a:spcPts val="0"/>
                        </a:spcAft>
                        <a:buNone/>
                      </a:pPr>
                      <a:r>
                        <a:rPr lang="en-GB"/>
                        <a:t>EIGEN-VECTOR</a:t>
                      </a:r>
                      <a:endParaRPr/>
                    </a:p>
                  </a:txBody>
                  <a:tcPr marL="91425" marR="91425" marT="91425" marB="91425"/>
                </a:tc>
                <a:tc>
                  <a:txBody>
                    <a:bodyPr/>
                    <a:lstStyle/>
                    <a:p>
                      <a:pPr marL="0" lvl="0" indent="0" algn="l" rtl="0">
                        <a:spcBef>
                          <a:spcPts val="0"/>
                        </a:spcBef>
                        <a:spcAft>
                          <a:spcPts val="0"/>
                        </a:spcAft>
                        <a:buNone/>
                      </a:pPr>
                      <a:r>
                        <a:rPr lang="en-GB"/>
                        <a:t>62</a:t>
                      </a:r>
                      <a:endParaRPr/>
                    </a:p>
                  </a:txBody>
                  <a:tcPr marL="91425" marR="91425" marT="91425" marB="91425"/>
                </a:tc>
                <a:extLst>
                  <a:ext uri="{0D108BD9-81ED-4DB2-BD59-A6C34878D82A}">
                    <a16:rowId xmlns:a16="http://schemas.microsoft.com/office/drawing/2014/main" val="10004"/>
                  </a:ext>
                </a:extLst>
              </a:tr>
              <a:tr h="369796">
                <a:tc>
                  <a:txBody>
                    <a:bodyPr/>
                    <a:lstStyle/>
                    <a:p>
                      <a:pPr marL="0" lvl="0" indent="0" algn="l" rtl="0">
                        <a:spcBef>
                          <a:spcPts val="0"/>
                        </a:spcBef>
                        <a:spcAft>
                          <a:spcPts val="0"/>
                        </a:spcAft>
                        <a:buNone/>
                      </a:pPr>
                      <a:r>
                        <a:rPr lang="en-GB"/>
                        <a:t>COMPATH</a:t>
                      </a:r>
                      <a:endParaRPr/>
                    </a:p>
                  </a:txBody>
                  <a:tcPr marL="91425" marR="91425" marT="91425" marB="91425"/>
                </a:tc>
                <a:tc>
                  <a:txBody>
                    <a:bodyPr/>
                    <a:lstStyle/>
                    <a:p>
                      <a:pPr marL="0" lvl="0" indent="0" algn="l" rtl="0">
                        <a:spcBef>
                          <a:spcPts val="0"/>
                        </a:spcBef>
                        <a:spcAft>
                          <a:spcPts val="0"/>
                        </a:spcAft>
                        <a:buNone/>
                      </a:pPr>
                      <a:r>
                        <a:rPr lang="en-GB" dirty="0"/>
                        <a:t>96</a:t>
                      </a:r>
                      <a:endParaRPr dirty="0"/>
                    </a:p>
                  </a:txBody>
                  <a:tcPr marL="91425" marR="91425" marT="91425" marB="91425"/>
                </a:tc>
                <a:extLst>
                  <a:ext uri="{0D108BD9-81ED-4DB2-BD59-A6C34878D82A}">
                    <a16:rowId xmlns:a16="http://schemas.microsoft.com/office/drawing/2014/main" val="10005"/>
                  </a:ext>
                </a:extLst>
              </a:tr>
            </a:tbl>
          </a:graphicData>
        </a:graphic>
      </p:graphicFrame>
      <p:pic>
        <p:nvPicPr>
          <p:cNvPr id="416" name="Google Shape;416;p48"/>
          <p:cNvPicPr preferRelativeResize="0"/>
          <p:nvPr/>
        </p:nvPicPr>
        <p:blipFill>
          <a:blip r:embed="rId3">
            <a:alphaModFix/>
          </a:blip>
          <a:stretch>
            <a:fillRect/>
          </a:stretch>
        </p:blipFill>
        <p:spPr>
          <a:xfrm>
            <a:off x="4520500" y="851338"/>
            <a:ext cx="3584684" cy="2565292"/>
          </a:xfrm>
          <a:prstGeom prst="rect">
            <a:avLst/>
          </a:prstGeom>
          <a:noFill/>
          <a:ln>
            <a:noFill/>
          </a:ln>
        </p:spPr>
      </p:pic>
      <p:sp>
        <p:nvSpPr>
          <p:cNvPr id="418" name="Google Shape;418;p48"/>
          <p:cNvSpPr txBox="1">
            <a:spLocks noGrp="1"/>
          </p:cNvSpPr>
          <p:nvPr>
            <p:ph type="title"/>
          </p:nvPr>
        </p:nvSpPr>
        <p:spPr>
          <a:xfrm>
            <a:off x="365350" y="3416630"/>
            <a:ext cx="8310300" cy="1520595"/>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600" b="1" i="1" dirty="0">
                <a:solidFill>
                  <a:srgbClr val="000000"/>
                </a:solidFill>
                <a:latin typeface="Playfair Display"/>
                <a:ea typeface="Playfair Display"/>
                <a:cs typeface="Playfair Display"/>
                <a:sym typeface="Playfair Display"/>
              </a:rPr>
              <a:t>Hence from the results obtained it can be concluded that the </a:t>
            </a:r>
            <a:r>
              <a:rPr lang="en-GB" sz="1600" b="1" i="1" dirty="0" err="1">
                <a:solidFill>
                  <a:srgbClr val="000000"/>
                </a:solidFill>
                <a:latin typeface="Playfair Display"/>
                <a:ea typeface="Playfair Display"/>
                <a:cs typeface="Playfair Display"/>
                <a:sym typeface="Playfair Display"/>
              </a:rPr>
              <a:t>compath</a:t>
            </a:r>
            <a:r>
              <a:rPr lang="en-GB" sz="1600" b="1" i="1" dirty="0">
                <a:solidFill>
                  <a:srgbClr val="000000"/>
                </a:solidFill>
                <a:latin typeface="Playfair Display"/>
                <a:ea typeface="Playfair Display"/>
                <a:cs typeface="Playfair Display"/>
                <a:sym typeface="Playfair Display"/>
              </a:rPr>
              <a:t> algorithm it a much better algorithm to find the minimum seed nodes to spread maximum influence in the network. The number of active nodes is the highest for the ‘</a:t>
            </a:r>
            <a:r>
              <a:rPr lang="en-GB" sz="1600" b="1" i="1" dirty="0" err="1">
                <a:solidFill>
                  <a:srgbClr val="000000"/>
                </a:solidFill>
                <a:latin typeface="Playfair Display"/>
                <a:ea typeface="Playfair Display"/>
                <a:cs typeface="Playfair Display"/>
                <a:sym typeface="Playfair Display"/>
              </a:rPr>
              <a:t>compath</a:t>
            </a:r>
            <a:r>
              <a:rPr lang="en-GB" sz="1600" b="1" i="1" dirty="0">
                <a:solidFill>
                  <a:srgbClr val="000000"/>
                </a:solidFill>
                <a:latin typeface="Playfair Display"/>
                <a:ea typeface="Playfair Display"/>
                <a:cs typeface="Playfair Display"/>
                <a:sym typeface="Playfair Display"/>
              </a:rPr>
              <a:t>’ algorithm.</a:t>
            </a:r>
            <a:endParaRPr sz="1600" b="1" i="1" dirty="0">
              <a:solidFill>
                <a:srgbClr val="000000"/>
              </a:solidFill>
              <a:latin typeface="Playfair Display"/>
              <a:ea typeface="Playfair Display"/>
              <a:cs typeface="Playfair Display"/>
              <a:sym typeface="Playfair Display"/>
            </a:endParaRPr>
          </a:p>
          <a:p>
            <a:pPr marL="0" lvl="0" indent="0" algn="just" rtl="0">
              <a:lnSpc>
                <a:spcPct val="115000"/>
              </a:lnSpc>
              <a:spcBef>
                <a:spcPts val="0"/>
              </a:spcBef>
              <a:spcAft>
                <a:spcPts val="0"/>
              </a:spcAft>
              <a:buNone/>
            </a:pPr>
            <a:r>
              <a:rPr lang="en-GB" sz="1600" dirty="0">
                <a:solidFill>
                  <a:srgbClr val="000000"/>
                </a:solidFill>
                <a:latin typeface="Times New Roman"/>
                <a:ea typeface="Times New Roman"/>
                <a:cs typeface="Times New Roman"/>
                <a:sym typeface="Times New Roman"/>
              </a:rPr>
              <a:t> </a:t>
            </a:r>
            <a:endParaRPr sz="16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819150" y="589675"/>
            <a:ext cx="7505700" cy="669300"/>
          </a:xfrm>
          <a:prstGeom prst="rect">
            <a:avLst/>
          </a:prstGeom>
        </p:spPr>
        <p:txBody>
          <a:bodyPr spcFirstLastPara="1" wrap="square" lIns="91425" tIns="91425" rIns="91425" bIns="91425" anchor="t" anchorCtr="0">
            <a:noAutofit/>
          </a:bodyPr>
          <a:lstStyle/>
          <a:p>
            <a:pPr marL="400050" lvl="0" indent="-285750" algn="l" rtl="0">
              <a:spcBef>
                <a:spcPts val="0"/>
              </a:spcBef>
              <a:spcAft>
                <a:spcPts val="0"/>
              </a:spcAft>
              <a:buClr>
                <a:schemeClr val="accent6"/>
              </a:buClr>
              <a:buSzPts val="1800"/>
              <a:buFont typeface="Arial" panose="020B0604020202020204" pitchFamily="34" charset="0"/>
              <a:buChar char="•"/>
            </a:pPr>
            <a:r>
              <a:rPr lang="en-GB" sz="1800" b="1" dirty="0">
                <a:solidFill>
                  <a:schemeClr val="accent6"/>
                </a:solidFill>
                <a:latin typeface="Playfair Display"/>
                <a:ea typeface="Playfair Display"/>
                <a:cs typeface="Playfair Display"/>
                <a:sym typeface="Playfair Display"/>
              </a:rPr>
              <a:t>Experiments on Dataset-2</a:t>
            </a:r>
            <a:endParaRPr sz="1800" b="1" dirty="0">
              <a:solidFill>
                <a:schemeClr val="accent6"/>
              </a:solidFill>
              <a:latin typeface="Playfair Display"/>
              <a:ea typeface="Playfair Display"/>
              <a:cs typeface="Playfair Display"/>
              <a:sym typeface="Playfair Display"/>
            </a:endParaRPr>
          </a:p>
        </p:txBody>
      </p:sp>
      <p:sp>
        <p:nvSpPr>
          <p:cNvPr id="424" name="Google Shape;424;p49"/>
          <p:cNvSpPr txBox="1">
            <a:spLocks noGrp="1"/>
          </p:cNvSpPr>
          <p:nvPr>
            <p:ph type="body" idx="1"/>
          </p:nvPr>
        </p:nvSpPr>
        <p:spPr>
          <a:xfrm>
            <a:off x="594900" y="1048250"/>
            <a:ext cx="8019000" cy="3390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a:solidFill>
                  <a:srgbClr val="000000"/>
                </a:solidFill>
                <a:latin typeface="Playfair Display"/>
                <a:ea typeface="Playfair Display"/>
                <a:cs typeface="Playfair Display"/>
                <a:sym typeface="Playfair Display"/>
              </a:rPr>
              <a:t>For the Facebook dataset we have 4000+ nodes where only the edge list is given. Applying the modified algorithm of ‘compath’ to maximize the influence within the network more effectively. But the outcome is not significant as there are many overlapping communities. So after long execution time the following output is obtained.</a:t>
            </a:r>
            <a:endParaRPr sz="1400" b="1">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a:p>
        </p:txBody>
      </p:sp>
      <p:sp>
        <p:nvSpPr>
          <p:cNvPr id="425" name="Google Shape;425;p4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pic>
        <p:nvPicPr>
          <p:cNvPr id="426" name="Google Shape;426;p49"/>
          <p:cNvPicPr preferRelativeResize="0"/>
          <p:nvPr/>
        </p:nvPicPr>
        <p:blipFill>
          <a:blip r:embed="rId3">
            <a:alphaModFix/>
          </a:blip>
          <a:stretch>
            <a:fillRect/>
          </a:stretch>
        </p:blipFill>
        <p:spPr>
          <a:xfrm>
            <a:off x="594888" y="2151600"/>
            <a:ext cx="4219575" cy="2724150"/>
          </a:xfrm>
          <a:prstGeom prst="rect">
            <a:avLst/>
          </a:prstGeom>
          <a:noFill/>
          <a:ln>
            <a:noFill/>
          </a:ln>
        </p:spPr>
      </p:pic>
      <p:sp>
        <p:nvSpPr>
          <p:cNvPr id="427" name="Google Shape;427;p49"/>
          <p:cNvSpPr txBox="1">
            <a:spLocks noGrp="1"/>
          </p:cNvSpPr>
          <p:nvPr>
            <p:ph type="body" idx="1"/>
          </p:nvPr>
        </p:nvSpPr>
        <p:spPr>
          <a:xfrm>
            <a:off x="4704182" y="2021750"/>
            <a:ext cx="4020000" cy="24168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Clr>
                <a:srgbClr val="000000"/>
              </a:buClr>
              <a:buSzPts val="1200"/>
              <a:buFont typeface="Playfair Display"/>
              <a:buChar char="➔"/>
            </a:pPr>
            <a:r>
              <a:rPr lang="en-GB" sz="1400" b="1" i="1" dirty="0">
                <a:solidFill>
                  <a:srgbClr val="000000"/>
                </a:solidFill>
                <a:latin typeface="Playfair Display"/>
                <a:ea typeface="Playfair Display"/>
                <a:cs typeface="Playfair Display"/>
                <a:sym typeface="Playfair Display"/>
              </a:rPr>
              <a:t>In this output it can be concluded that after many iterations the node having highest </a:t>
            </a:r>
            <a:r>
              <a:rPr lang="en-GB" sz="1400" b="1" i="1" dirty="0" err="1">
                <a:solidFill>
                  <a:srgbClr val="000000"/>
                </a:solidFill>
                <a:latin typeface="Playfair Display"/>
                <a:ea typeface="Playfair Display"/>
                <a:cs typeface="Playfair Display"/>
                <a:sym typeface="Playfair Display"/>
              </a:rPr>
              <a:t>betweenness</a:t>
            </a:r>
            <a:r>
              <a:rPr lang="en-GB" sz="1400" b="1" i="1" dirty="0">
                <a:solidFill>
                  <a:srgbClr val="000000"/>
                </a:solidFill>
                <a:latin typeface="Playfair Display"/>
                <a:ea typeface="Playfair Display"/>
                <a:cs typeface="Playfair Display"/>
                <a:sym typeface="Playfair Display"/>
              </a:rPr>
              <a:t> centrality gets separated into a different community. But all other nodes are so densely connected within the network that no more communities can be found. So due to this reason the ‘</a:t>
            </a:r>
            <a:r>
              <a:rPr lang="en-GB" sz="1400" b="1" i="1" dirty="0" err="1">
                <a:solidFill>
                  <a:srgbClr val="000000"/>
                </a:solidFill>
                <a:latin typeface="Playfair Display"/>
                <a:ea typeface="Playfair Display"/>
                <a:cs typeface="Playfair Display"/>
                <a:sym typeface="Playfair Display"/>
              </a:rPr>
              <a:t>compath</a:t>
            </a:r>
            <a:r>
              <a:rPr lang="en-GB" sz="1400" b="1" i="1" dirty="0">
                <a:solidFill>
                  <a:srgbClr val="000000"/>
                </a:solidFill>
                <a:latin typeface="Playfair Display"/>
                <a:ea typeface="Playfair Display"/>
                <a:cs typeface="Playfair Display"/>
                <a:sym typeface="Playfair Display"/>
              </a:rPr>
              <a:t>’ algorithm cannot work properly on huge network like this having overlapping communities.</a:t>
            </a:r>
            <a:endParaRPr sz="1400" b="1" i="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The basic metrics are used in the dataset-2 and they are compared among themselves to check their efficiency. </a:t>
            </a:r>
            <a:endParaRPr sz="1600" b="1" dirty="0">
              <a:latin typeface="Playfair Display"/>
              <a:ea typeface="Playfair Display"/>
              <a:cs typeface="Playfair Display"/>
              <a:sym typeface="Playfair Display"/>
            </a:endParaRPr>
          </a:p>
        </p:txBody>
      </p:sp>
      <p:sp>
        <p:nvSpPr>
          <p:cNvPr id="433" name="Google Shape;433;p50"/>
          <p:cNvSpPr txBox="1">
            <a:spLocks noGrp="1"/>
          </p:cNvSpPr>
          <p:nvPr>
            <p:ph type="body" idx="1"/>
          </p:nvPr>
        </p:nvSpPr>
        <p:spPr>
          <a:xfrm>
            <a:off x="744775" y="1598825"/>
            <a:ext cx="7580100" cy="2852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Initially 20 nodes are selected from the graph having the highest metric values, then we give the idea A to them so that they influence the other nodes to the maximum.</a:t>
            </a:r>
            <a:endParaRPr sz="1600" b="1" dirty="0">
              <a:solidFill>
                <a:srgbClr val="000000"/>
              </a:solidFill>
              <a:latin typeface="Playfair Display"/>
              <a:ea typeface="Playfair Display"/>
              <a:cs typeface="Playfair Display"/>
              <a:sym typeface="Playfair Display"/>
            </a:endParaRPr>
          </a:p>
          <a:p>
            <a:pPr marL="457200" lvl="0" indent="-317500" algn="just" rtl="0">
              <a:spcBef>
                <a:spcPts val="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Here as the graph size is huge the iterations may be huge to complete the cascade. So, for our purpose we restrict it to 100 iterations only. </a:t>
            </a:r>
            <a:endParaRPr sz="1600" b="1" dirty="0">
              <a:solidFill>
                <a:srgbClr val="000000"/>
              </a:solidFill>
              <a:latin typeface="Playfair Display"/>
              <a:ea typeface="Playfair Display"/>
              <a:cs typeface="Playfair Display"/>
              <a:sym typeface="Playfair Display"/>
            </a:endParaRPr>
          </a:p>
          <a:p>
            <a:pPr marL="457200" lvl="0" indent="-317500" algn="just" rtl="0">
              <a:spcBef>
                <a:spcPts val="0"/>
              </a:spcBef>
              <a:spcAft>
                <a:spcPts val="0"/>
              </a:spcAft>
              <a:buClr>
                <a:srgbClr val="000000"/>
              </a:buClr>
              <a:buSzPts val="1400"/>
              <a:buFont typeface="Playfair Display"/>
              <a:buChar char="➔"/>
            </a:pPr>
            <a:r>
              <a:rPr lang="en-GB" sz="1600" b="1" dirty="0">
                <a:solidFill>
                  <a:srgbClr val="000000"/>
                </a:solidFill>
                <a:latin typeface="Playfair Display"/>
                <a:ea typeface="Playfair Display"/>
                <a:cs typeface="Playfair Display"/>
                <a:sym typeface="Playfair Display"/>
              </a:rPr>
              <a:t>We select 20 influential nodes using four metrics and run the code four times and then compare them to find out which metric rightly predict the most influential nodes in this graph.</a:t>
            </a:r>
            <a:endParaRPr sz="1600" b="1" dirty="0">
              <a:solidFill>
                <a:srgbClr val="000000"/>
              </a:solidFill>
              <a:latin typeface="Playfair Display"/>
              <a:ea typeface="Playfair Display"/>
              <a:cs typeface="Playfair Display"/>
              <a:sym typeface="Playfair Display"/>
            </a:endParaRPr>
          </a:p>
          <a:p>
            <a:pPr marL="0" lvl="0" indent="0" algn="l" rtl="0">
              <a:spcBef>
                <a:spcPts val="0"/>
              </a:spcBef>
              <a:spcAft>
                <a:spcPts val="1600"/>
              </a:spcAft>
              <a:buNone/>
            </a:pPr>
            <a:endParaRPr dirty="0"/>
          </a:p>
        </p:txBody>
      </p:sp>
      <p:sp>
        <p:nvSpPr>
          <p:cNvPr id="434" name="Google Shape;434;p5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body" idx="1"/>
          </p:nvPr>
        </p:nvSpPr>
        <p:spPr>
          <a:xfrm>
            <a:off x="536663" y="3683875"/>
            <a:ext cx="7692900" cy="85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800" b="1" i="1">
                <a:latin typeface="Playfair Display"/>
                <a:ea typeface="Playfair Display"/>
                <a:cs typeface="Playfair Display"/>
                <a:sym typeface="Playfair Display"/>
              </a:rPr>
              <a:t>The initial state of the network of 4000+ nodes where all nodes remain inactive and no influence cascading has started.</a:t>
            </a:r>
            <a:endParaRPr sz="1800" b="1" i="1">
              <a:latin typeface="Playfair Display"/>
              <a:ea typeface="Playfair Display"/>
              <a:cs typeface="Playfair Display"/>
              <a:sym typeface="Playfair Display"/>
            </a:endParaRPr>
          </a:p>
        </p:txBody>
      </p:sp>
      <p:sp>
        <p:nvSpPr>
          <p:cNvPr id="440" name="Google Shape;440;p5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pic>
        <p:nvPicPr>
          <p:cNvPr id="441" name="Google Shape;441;p51"/>
          <p:cNvPicPr preferRelativeResize="0"/>
          <p:nvPr/>
        </p:nvPicPr>
        <p:blipFill>
          <a:blip r:embed="rId3">
            <a:alphaModFix/>
          </a:blip>
          <a:stretch>
            <a:fillRect/>
          </a:stretch>
        </p:blipFill>
        <p:spPr>
          <a:xfrm>
            <a:off x="1490950" y="935575"/>
            <a:ext cx="5784326" cy="2571900"/>
          </a:xfrm>
          <a:prstGeom prst="rect">
            <a:avLst/>
          </a:prstGeom>
          <a:noFill/>
          <a:ln>
            <a:noFill/>
          </a:ln>
        </p:spPr>
      </p:pic>
      <p:sp>
        <p:nvSpPr>
          <p:cNvPr id="442" name="Google Shape;442;p51"/>
          <p:cNvSpPr/>
          <p:nvPr/>
        </p:nvSpPr>
        <p:spPr>
          <a:xfrm>
            <a:off x="1499675" y="941950"/>
            <a:ext cx="5787900" cy="2540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1425300" y="855175"/>
            <a:ext cx="5961600" cy="272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2"/>
          <p:cNvSpPr txBox="1">
            <a:spLocks noGrp="1"/>
          </p:cNvSpPr>
          <p:nvPr>
            <p:ph type="title"/>
          </p:nvPr>
        </p:nvSpPr>
        <p:spPr>
          <a:xfrm>
            <a:off x="819150" y="5481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000000"/>
                </a:solidFill>
                <a:latin typeface="Playfair Display"/>
                <a:ea typeface="Playfair Display"/>
                <a:cs typeface="Playfair Display"/>
                <a:sym typeface="Playfair Display"/>
              </a:rPr>
              <a:t>The state of the network after 20 initial nodes having highest Degree and Betweenness Centrality are made active and influence spread for 100 iterations.</a:t>
            </a:r>
            <a:endParaRPr sz="1600" b="1">
              <a:solidFill>
                <a:srgbClr val="000000"/>
              </a:solidFill>
              <a:latin typeface="Playfair Display"/>
              <a:ea typeface="Playfair Display"/>
              <a:cs typeface="Playfair Display"/>
              <a:sym typeface="Playfair Display"/>
            </a:endParaRPr>
          </a:p>
        </p:txBody>
      </p:sp>
      <p:sp>
        <p:nvSpPr>
          <p:cNvPr id="449" name="Google Shape;449;p52"/>
          <p:cNvSpPr txBox="1">
            <a:spLocks noGrp="1"/>
          </p:cNvSpPr>
          <p:nvPr>
            <p:ph type="body" idx="1"/>
          </p:nvPr>
        </p:nvSpPr>
        <p:spPr>
          <a:xfrm>
            <a:off x="5059575" y="4059825"/>
            <a:ext cx="2932500" cy="6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i="1">
                <a:latin typeface="Playfair Display"/>
                <a:ea typeface="Playfair Display"/>
                <a:cs typeface="Playfair Display"/>
                <a:sym typeface="Playfair Display"/>
              </a:rPr>
              <a:t>Betweenness Centrality </a:t>
            </a:r>
            <a:endParaRPr sz="1800" b="1" i="1">
              <a:latin typeface="Playfair Display"/>
              <a:ea typeface="Playfair Display"/>
              <a:cs typeface="Playfair Display"/>
              <a:sym typeface="Playfair Display"/>
            </a:endParaRPr>
          </a:p>
          <a:p>
            <a:pPr marL="0" lvl="0" indent="0" algn="l" rtl="0">
              <a:spcBef>
                <a:spcPts val="1600"/>
              </a:spcBef>
              <a:spcAft>
                <a:spcPts val="0"/>
              </a:spcAft>
              <a:buNone/>
            </a:pPr>
            <a:endParaRPr sz="1800" b="1" i="1">
              <a:latin typeface="Playfair Display"/>
              <a:ea typeface="Playfair Display"/>
              <a:cs typeface="Playfair Display"/>
              <a:sym typeface="Playfair Display"/>
            </a:endParaRPr>
          </a:p>
          <a:p>
            <a:pPr marL="0" lvl="0" indent="0" algn="l" rtl="0">
              <a:spcBef>
                <a:spcPts val="1600"/>
              </a:spcBef>
              <a:spcAft>
                <a:spcPts val="1600"/>
              </a:spcAft>
              <a:buNone/>
            </a:pPr>
            <a:endParaRPr sz="1400" b="1" i="1">
              <a:latin typeface="Playfair Display"/>
              <a:ea typeface="Playfair Display"/>
              <a:cs typeface="Playfair Display"/>
              <a:sym typeface="Playfair Display"/>
            </a:endParaRPr>
          </a:p>
        </p:txBody>
      </p:sp>
      <p:sp>
        <p:nvSpPr>
          <p:cNvPr id="450" name="Google Shape;450;p5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451" name="Google Shape;451;p52"/>
          <p:cNvSpPr txBox="1">
            <a:spLocks noGrp="1"/>
          </p:cNvSpPr>
          <p:nvPr>
            <p:ph type="body" idx="1"/>
          </p:nvPr>
        </p:nvSpPr>
        <p:spPr>
          <a:xfrm>
            <a:off x="819150" y="4102425"/>
            <a:ext cx="2982900" cy="58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800" b="1" i="1">
                <a:latin typeface="Playfair Display"/>
                <a:ea typeface="Playfair Display"/>
                <a:cs typeface="Playfair Display"/>
                <a:sym typeface="Playfair Display"/>
              </a:rPr>
              <a:t>    Degree Centrality</a:t>
            </a:r>
            <a:endParaRPr sz="1800" b="1" i="1">
              <a:latin typeface="Playfair Display"/>
              <a:ea typeface="Playfair Display"/>
              <a:cs typeface="Playfair Display"/>
              <a:sym typeface="Playfair Display"/>
            </a:endParaRPr>
          </a:p>
        </p:txBody>
      </p:sp>
      <p:pic>
        <p:nvPicPr>
          <p:cNvPr id="452" name="Google Shape;452;p52"/>
          <p:cNvPicPr preferRelativeResize="0"/>
          <p:nvPr/>
        </p:nvPicPr>
        <p:blipFill>
          <a:blip r:embed="rId3">
            <a:alphaModFix/>
          </a:blip>
          <a:stretch>
            <a:fillRect/>
          </a:stretch>
        </p:blipFill>
        <p:spPr>
          <a:xfrm>
            <a:off x="425075" y="1502750"/>
            <a:ext cx="3987175" cy="2537675"/>
          </a:xfrm>
          <a:prstGeom prst="rect">
            <a:avLst/>
          </a:prstGeom>
          <a:noFill/>
          <a:ln>
            <a:noFill/>
          </a:ln>
        </p:spPr>
      </p:pic>
      <p:pic>
        <p:nvPicPr>
          <p:cNvPr id="453" name="Google Shape;453;p52"/>
          <p:cNvPicPr preferRelativeResize="0"/>
          <p:nvPr/>
        </p:nvPicPr>
        <p:blipFill>
          <a:blip r:embed="rId4">
            <a:alphaModFix/>
          </a:blip>
          <a:stretch>
            <a:fillRect/>
          </a:stretch>
        </p:blipFill>
        <p:spPr>
          <a:xfrm>
            <a:off x="4595400" y="1670348"/>
            <a:ext cx="3657149" cy="2159400"/>
          </a:xfrm>
          <a:prstGeom prst="rect">
            <a:avLst/>
          </a:prstGeom>
          <a:noFill/>
          <a:ln>
            <a:noFill/>
          </a:ln>
        </p:spPr>
      </p:pic>
      <p:sp>
        <p:nvSpPr>
          <p:cNvPr id="454" name="Google Shape;454;p52"/>
          <p:cNvSpPr/>
          <p:nvPr/>
        </p:nvSpPr>
        <p:spPr>
          <a:xfrm>
            <a:off x="669275" y="1524450"/>
            <a:ext cx="3606600" cy="24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2"/>
          <p:cNvSpPr/>
          <p:nvPr/>
        </p:nvSpPr>
        <p:spPr>
          <a:xfrm>
            <a:off x="4697325" y="1536850"/>
            <a:ext cx="3657000" cy="24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
        <p:nvSpPr>
          <p:cNvPr id="461" name="Google Shape;461;p53"/>
          <p:cNvSpPr txBox="1">
            <a:spLocks noGrp="1"/>
          </p:cNvSpPr>
          <p:nvPr>
            <p:ph type="title"/>
          </p:nvPr>
        </p:nvSpPr>
        <p:spPr>
          <a:xfrm>
            <a:off x="819150" y="5481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000000"/>
                </a:solidFill>
                <a:latin typeface="Playfair Display"/>
                <a:ea typeface="Playfair Display"/>
                <a:cs typeface="Playfair Display"/>
                <a:sym typeface="Playfair Display"/>
              </a:rPr>
              <a:t>The state of the network after 20 initial nodes having highest Degree and Betweenness Centrality are made active and influence spread for 100 iterations.</a:t>
            </a:r>
            <a:endParaRPr sz="1600" b="1">
              <a:solidFill>
                <a:srgbClr val="000000"/>
              </a:solidFill>
              <a:latin typeface="Playfair Display"/>
              <a:ea typeface="Playfair Display"/>
              <a:cs typeface="Playfair Display"/>
              <a:sym typeface="Playfair Display"/>
            </a:endParaRPr>
          </a:p>
        </p:txBody>
      </p:sp>
      <p:sp>
        <p:nvSpPr>
          <p:cNvPr id="462" name="Google Shape;462;p53"/>
          <p:cNvSpPr txBox="1">
            <a:spLocks noGrp="1"/>
          </p:cNvSpPr>
          <p:nvPr>
            <p:ph type="body" idx="1"/>
          </p:nvPr>
        </p:nvSpPr>
        <p:spPr>
          <a:xfrm>
            <a:off x="819150" y="4102425"/>
            <a:ext cx="2982900" cy="58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800" b="1" i="1">
                <a:latin typeface="Playfair Display"/>
                <a:ea typeface="Playfair Display"/>
                <a:cs typeface="Playfair Display"/>
                <a:sym typeface="Playfair Display"/>
              </a:rPr>
              <a:t>    Closeness Centrality</a:t>
            </a:r>
            <a:endParaRPr sz="1800" b="1" i="1">
              <a:latin typeface="Playfair Display"/>
              <a:ea typeface="Playfair Display"/>
              <a:cs typeface="Playfair Display"/>
              <a:sym typeface="Playfair Display"/>
            </a:endParaRPr>
          </a:p>
        </p:txBody>
      </p:sp>
      <p:sp>
        <p:nvSpPr>
          <p:cNvPr id="463" name="Google Shape;463;p53"/>
          <p:cNvSpPr txBox="1">
            <a:spLocks noGrp="1"/>
          </p:cNvSpPr>
          <p:nvPr>
            <p:ph type="body" idx="1"/>
          </p:nvPr>
        </p:nvSpPr>
        <p:spPr>
          <a:xfrm>
            <a:off x="5407825" y="4102425"/>
            <a:ext cx="2982900" cy="58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800" b="1" i="1">
                <a:latin typeface="Playfair Display"/>
                <a:ea typeface="Playfair Display"/>
                <a:cs typeface="Playfair Display"/>
                <a:sym typeface="Playfair Display"/>
              </a:rPr>
              <a:t>    Eigenvector Centrality</a:t>
            </a:r>
            <a:endParaRPr sz="1800" b="1" i="1">
              <a:latin typeface="Playfair Display"/>
              <a:ea typeface="Playfair Display"/>
              <a:cs typeface="Playfair Display"/>
              <a:sym typeface="Playfair Display"/>
            </a:endParaRPr>
          </a:p>
        </p:txBody>
      </p:sp>
      <p:pic>
        <p:nvPicPr>
          <p:cNvPr id="464" name="Google Shape;464;p53"/>
          <p:cNvPicPr preferRelativeResize="0"/>
          <p:nvPr/>
        </p:nvPicPr>
        <p:blipFill>
          <a:blip r:embed="rId3">
            <a:alphaModFix/>
          </a:blip>
          <a:stretch>
            <a:fillRect/>
          </a:stretch>
        </p:blipFill>
        <p:spPr>
          <a:xfrm>
            <a:off x="288725" y="1655150"/>
            <a:ext cx="4634748" cy="2294875"/>
          </a:xfrm>
          <a:prstGeom prst="rect">
            <a:avLst/>
          </a:prstGeom>
          <a:noFill/>
          <a:ln>
            <a:noFill/>
          </a:ln>
        </p:spPr>
      </p:pic>
      <p:pic>
        <p:nvPicPr>
          <p:cNvPr id="465" name="Google Shape;465;p53"/>
          <p:cNvPicPr preferRelativeResize="0"/>
          <p:nvPr/>
        </p:nvPicPr>
        <p:blipFill>
          <a:blip r:embed="rId4">
            <a:alphaModFix/>
          </a:blip>
          <a:stretch>
            <a:fillRect/>
          </a:stretch>
        </p:blipFill>
        <p:spPr>
          <a:xfrm>
            <a:off x="4787148" y="1741900"/>
            <a:ext cx="4052052" cy="2007091"/>
          </a:xfrm>
          <a:prstGeom prst="rect">
            <a:avLst/>
          </a:prstGeom>
          <a:noFill/>
          <a:ln>
            <a:noFill/>
          </a:ln>
        </p:spPr>
      </p:pic>
      <p:sp>
        <p:nvSpPr>
          <p:cNvPr id="466" name="Google Shape;466;p53"/>
          <p:cNvSpPr/>
          <p:nvPr/>
        </p:nvSpPr>
        <p:spPr>
          <a:xfrm>
            <a:off x="285050" y="1660800"/>
            <a:ext cx="4502100" cy="226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4883225" y="1660800"/>
            <a:ext cx="3956100" cy="226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p:nvPr>
        </p:nvSpPr>
        <p:spPr>
          <a:xfrm>
            <a:off x="819150" y="3204800"/>
            <a:ext cx="7505700" cy="14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b="1" i="1">
                <a:solidFill>
                  <a:srgbClr val="000000"/>
                </a:solidFill>
                <a:latin typeface="Playfair Display"/>
                <a:ea typeface="Playfair Display"/>
                <a:cs typeface="Playfair Display"/>
                <a:sym typeface="Playfair Display"/>
              </a:rPr>
              <a:t>Now we compare all four metrics by plotting a graph of the total active nodes after 100 iterations as shown above.</a:t>
            </a:r>
            <a:endParaRPr sz="1800" b="1" i="1">
              <a:solidFill>
                <a:srgbClr val="000000"/>
              </a:solidFill>
              <a:latin typeface="Playfair Display"/>
              <a:ea typeface="Playfair Display"/>
              <a:cs typeface="Playfair Display"/>
              <a:sym typeface="Playfair Display"/>
            </a:endParaRPr>
          </a:p>
          <a:p>
            <a:pPr marL="0" lvl="0" indent="0" algn="ctr" rtl="0">
              <a:spcBef>
                <a:spcPts val="0"/>
              </a:spcBef>
              <a:spcAft>
                <a:spcPts val="0"/>
              </a:spcAft>
              <a:buNone/>
            </a:pPr>
            <a:r>
              <a:rPr lang="en-GB" sz="1100" i="1">
                <a:solidFill>
                  <a:srgbClr val="000000"/>
                </a:solidFill>
                <a:latin typeface="Times New Roman"/>
                <a:ea typeface="Times New Roman"/>
                <a:cs typeface="Times New Roman"/>
                <a:sym typeface="Times New Roman"/>
              </a:rPr>
              <a:t> </a:t>
            </a:r>
            <a:r>
              <a:rPr lang="en-GB" sz="1800" b="1" i="1">
                <a:solidFill>
                  <a:srgbClr val="000000"/>
                </a:solidFill>
                <a:latin typeface="Playfair Display"/>
                <a:ea typeface="Playfair Display"/>
                <a:cs typeface="Playfair Display"/>
                <a:sym typeface="Playfair Display"/>
              </a:rPr>
              <a:t>Hence, we conclude that the closeness centrality is more important metric to predict the influential nodes in the graph. Thus,</a:t>
            </a:r>
            <a:r>
              <a:rPr lang="en-GB" sz="1800" i="1">
                <a:solidFill>
                  <a:srgbClr val="000000"/>
                </a:solidFill>
                <a:latin typeface="Playfair Display Black"/>
                <a:ea typeface="Playfair Display Black"/>
                <a:cs typeface="Playfair Display Black"/>
                <a:sym typeface="Playfair Display Black"/>
              </a:rPr>
              <a:t> </a:t>
            </a:r>
            <a:r>
              <a:rPr lang="en-GB" sz="1800" i="1" u="sng">
                <a:solidFill>
                  <a:srgbClr val="000000"/>
                </a:solidFill>
                <a:latin typeface="Playfair Display Black"/>
                <a:ea typeface="Playfair Display Black"/>
                <a:cs typeface="Playfair Display Black"/>
                <a:sym typeface="Playfair Display Black"/>
              </a:rPr>
              <a:t>closeness centrality </a:t>
            </a:r>
            <a:r>
              <a:rPr lang="en-GB" sz="1800" b="1" i="1">
                <a:solidFill>
                  <a:srgbClr val="000000"/>
                </a:solidFill>
                <a:latin typeface="Playfair Display"/>
                <a:ea typeface="Playfair Display"/>
                <a:cs typeface="Playfair Display"/>
                <a:sym typeface="Playfair Display"/>
              </a:rPr>
              <a:t>is considered for further experiments</a:t>
            </a:r>
            <a:endParaRPr sz="1800" b="1" i="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800" b="1" i="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a:p>
        </p:txBody>
      </p:sp>
      <p:sp>
        <p:nvSpPr>
          <p:cNvPr id="473" name="Google Shape;473;p5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pic>
        <p:nvPicPr>
          <p:cNvPr id="474" name="Google Shape;474;p54"/>
          <p:cNvPicPr preferRelativeResize="0"/>
          <p:nvPr/>
        </p:nvPicPr>
        <p:blipFill>
          <a:blip r:embed="rId3">
            <a:alphaModFix/>
          </a:blip>
          <a:stretch>
            <a:fillRect/>
          </a:stretch>
        </p:blipFill>
        <p:spPr>
          <a:xfrm>
            <a:off x="1514475" y="288850"/>
            <a:ext cx="6115050" cy="2742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a:spLocks noGrp="1"/>
          </p:cNvSpPr>
          <p:nvPr>
            <p:ph type="body" idx="1"/>
          </p:nvPr>
        </p:nvSpPr>
        <p:spPr>
          <a:xfrm>
            <a:off x="819150" y="371800"/>
            <a:ext cx="7505700" cy="399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Playfair Display"/>
              <a:buChar char="●"/>
            </a:pPr>
            <a:r>
              <a:rPr lang="en-GB" sz="1400" b="1">
                <a:solidFill>
                  <a:srgbClr val="000000"/>
                </a:solidFill>
                <a:latin typeface="Playfair Display"/>
                <a:ea typeface="Playfair Display"/>
                <a:cs typeface="Playfair Display"/>
                <a:sym typeface="Playfair Display"/>
              </a:rPr>
              <a:t>Here we can vary the two most important parameters of the algorithm for improving the count of active nodes in the network. These are as follows:</a:t>
            </a:r>
            <a:endParaRPr sz="1400" b="1">
              <a:solidFill>
                <a:srgbClr val="000000"/>
              </a:solidFill>
              <a:latin typeface="Playfair Display"/>
              <a:ea typeface="Playfair Display"/>
              <a:cs typeface="Playfair Display"/>
              <a:sym typeface="Playfair Display"/>
            </a:endParaRPr>
          </a:p>
          <a:p>
            <a:pPr marL="457200" lvl="0" indent="-228600" algn="l" rtl="0">
              <a:spcBef>
                <a:spcPts val="0"/>
              </a:spcBef>
              <a:spcAft>
                <a:spcPts val="0"/>
              </a:spcAft>
              <a:buNone/>
            </a:pPr>
            <a:r>
              <a:rPr lang="en-GB" sz="1400" b="1">
                <a:solidFill>
                  <a:srgbClr val="000000"/>
                </a:solidFill>
                <a:latin typeface="Playfair Display"/>
                <a:ea typeface="Playfair Display"/>
                <a:cs typeface="Playfair Display"/>
                <a:sym typeface="Playfair Display"/>
              </a:rPr>
              <a:t>1.      To increase the number of selected seed nodes.</a:t>
            </a:r>
            <a:endParaRPr sz="1400" b="1">
              <a:solidFill>
                <a:srgbClr val="000000"/>
              </a:solidFill>
              <a:latin typeface="Playfair Display"/>
              <a:ea typeface="Playfair Display"/>
              <a:cs typeface="Playfair Display"/>
              <a:sym typeface="Playfair Display"/>
            </a:endParaRPr>
          </a:p>
          <a:p>
            <a:pPr marL="457200" lvl="0" indent="-228600" algn="l" rtl="0">
              <a:spcBef>
                <a:spcPts val="0"/>
              </a:spcBef>
              <a:spcAft>
                <a:spcPts val="0"/>
              </a:spcAft>
              <a:buNone/>
            </a:pPr>
            <a:r>
              <a:rPr lang="en-GB" sz="1400" b="1">
                <a:solidFill>
                  <a:srgbClr val="000000"/>
                </a:solidFill>
                <a:latin typeface="Playfair Display"/>
                <a:ea typeface="Playfair Display"/>
                <a:cs typeface="Playfair Display"/>
                <a:sym typeface="Playfair Display"/>
              </a:rPr>
              <a:t>2.      To increase the number of iterations and persisting the continuous influence spread.</a:t>
            </a:r>
            <a:endParaRPr sz="1400" b="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b="1">
                <a:solidFill>
                  <a:srgbClr val="000000"/>
                </a:solidFill>
                <a:latin typeface="Playfair Display"/>
                <a:ea typeface="Playfair Display"/>
                <a:cs typeface="Playfair Display"/>
                <a:sym typeface="Playfair Display"/>
              </a:rPr>
              <a:t>This method is applied to the same network with changing parameter values and noticing improvement in the model. We stop if the result starts degrading.</a:t>
            </a:r>
            <a:endParaRPr sz="1400" b="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b="1">
                <a:solidFill>
                  <a:srgbClr val="000000"/>
                </a:solidFill>
                <a:latin typeface="Playfair Display"/>
                <a:ea typeface="Playfair Display"/>
                <a:cs typeface="Playfair Display"/>
                <a:sym typeface="Playfair Display"/>
              </a:rPr>
              <a:t>The table shows the variations in the increase and decrease of the active nodes in the network for certain parametric values:  a)  For 50 iterations the resulting active node count out of the total 4000+ nodes:</a:t>
            </a:r>
            <a:endParaRPr sz="1400" b="1">
              <a:solidFill>
                <a:srgbClr val="000000"/>
              </a:solidFill>
              <a:latin typeface="Playfair Display"/>
              <a:ea typeface="Playfair Display"/>
              <a:cs typeface="Playfair Display"/>
              <a:sym typeface="Playfair Display"/>
            </a:endParaRPr>
          </a:p>
          <a:p>
            <a:pPr marL="0" lvl="0" indent="0" algn="l" rtl="0">
              <a:spcBef>
                <a:spcPts val="1600"/>
              </a:spcBef>
              <a:spcAft>
                <a:spcPts val="1600"/>
              </a:spcAft>
              <a:buNone/>
            </a:pPr>
            <a:endParaRPr/>
          </a:p>
        </p:txBody>
      </p:sp>
      <p:sp>
        <p:nvSpPr>
          <p:cNvPr id="480" name="Google Shape;480;p5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graphicFrame>
        <p:nvGraphicFramePr>
          <p:cNvPr id="481" name="Google Shape;481;p55"/>
          <p:cNvGraphicFramePr/>
          <p:nvPr/>
        </p:nvGraphicFramePr>
        <p:xfrm>
          <a:off x="1302525" y="2960625"/>
          <a:ext cx="6228900" cy="1981050"/>
        </p:xfrm>
        <a:graphic>
          <a:graphicData uri="http://schemas.openxmlformats.org/drawingml/2006/table">
            <a:tbl>
              <a:tblPr>
                <a:noFill/>
                <a:tableStyleId>{0CDF8A34-2773-4B3E-9828-821912C1F17D}</a:tableStyleId>
              </a:tblPr>
              <a:tblGrid>
                <a:gridCol w="1557225">
                  <a:extLst>
                    <a:ext uri="{9D8B030D-6E8A-4147-A177-3AD203B41FA5}">
                      <a16:colId xmlns:a16="http://schemas.microsoft.com/office/drawing/2014/main" val="20000"/>
                    </a:ext>
                  </a:extLst>
                </a:gridCol>
                <a:gridCol w="1557225">
                  <a:extLst>
                    <a:ext uri="{9D8B030D-6E8A-4147-A177-3AD203B41FA5}">
                      <a16:colId xmlns:a16="http://schemas.microsoft.com/office/drawing/2014/main" val="20001"/>
                    </a:ext>
                  </a:extLst>
                </a:gridCol>
                <a:gridCol w="1557225">
                  <a:extLst>
                    <a:ext uri="{9D8B030D-6E8A-4147-A177-3AD203B41FA5}">
                      <a16:colId xmlns:a16="http://schemas.microsoft.com/office/drawing/2014/main" val="20002"/>
                    </a:ext>
                  </a:extLst>
                </a:gridCol>
                <a:gridCol w="1557225">
                  <a:extLst>
                    <a:ext uri="{9D8B030D-6E8A-4147-A177-3AD203B41FA5}">
                      <a16:colId xmlns:a16="http://schemas.microsoft.com/office/drawing/2014/main" val="20003"/>
                    </a:ext>
                  </a:extLst>
                </a:gridCol>
              </a:tblGrid>
              <a:tr h="370300">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Centrality used</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20 seed nodes</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30 seed nodes</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40 seed nodes</a:t>
                      </a:r>
                      <a:endParaRPr b="1">
                        <a:latin typeface="Playfair Display"/>
                        <a:ea typeface="Playfair Display"/>
                        <a:cs typeface="Playfair Display"/>
                        <a:sym typeface="Playfair Display"/>
                      </a:endParaRPr>
                    </a:p>
                  </a:txBody>
                  <a:tcPr marL="91425" marR="91425" marT="91425" marB="91425"/>
                </a:tc>
                <a:extLst>
                  <a:ext uri="{0D108BD9-81ED-4DB2-BD59-A6C34878D82A}">
                    <a16:rowId xmlns:a16="http://schemas.microsoft.com/office/drawing/2014/main" val="10000"/>
                  </a:ext>
                </a:extLst>
              </a:tr>
              <a:tr h="370300">
                <a:tc>
                  <a:txBody>
                    <a:bodyPr/>
                    <a:lstStyle/>
                    <a:p>
                      <a:pPr marL="0" lvl="0" indent="0" algn="l" rtl="0">
                        <a:spcBef>
                          <a:spcPts val="0"/>
                        </a:spcBef>
                        <a:spcAft>
                          <a:spcPts val="0"/>
                        </a:spcAft>
                        <a:buNone/>
                      </a:pPr>
                      <a:r>
                        <a:rPr lang="en-GB"/>
                        <a:t>Degree</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extLst>
                  <a:ext uri="{0D108BD9-81ED-4DB2-BD59-A6C34878D82A}">
                    <a16:rowId xmlns:a16="http://schemas.microsoft.com/office/drawing/2014/main" val="10001"/>
                  </a:ext>
                </a:extLst>
              </a:tr>
              <a:tr h="337075">
                <a:tc>
                  <a:txBody>
                    <a:bodyPr/>
                    <a:lstStyle/>
                    <a:p>
                      <a:pPr marL="0" lvl="0" indent="0" algn="l" rtl="0">
                        <a:spcBef>
                          <a:spcPts val="0"/>
                        </a:spcBef>
                        <a:spcAft>
                          <a:spcPts val="0"/>
                        </a:spcAft>
                        <a:buNone/>
                      </a:pPr>
                      <a:r>
                        <a:rPr lang="en-GB"/>
                        <a:t>Betweenness</a:t>
                      </a:r>
                      <a:endParaRPr/>
                    </a:p>
                  </a:txBody>
                  <a:tcPr marL="91425" marR="91425" marT="91425" marB="91425"/>
                </a:tc>
                <a:tc>
                  <a:txBody>
                    <a:bodyPr/>
                    <a:lstStyle/>
                    <a:p>
                      <a:pPr marL="0" lvl="0" indent="0" algn="l" rtl="0">
                        <a:spcBef>
                          <a:spcPts val="0"/>
                        </a:spcBef>
                        <a:spcAft>
                          <a:spcPts val="0"/>
                        </a:spcAft>
                        <a:buNone/>
                      </a:pPr>
                      <a:r>
                        <a:rPr lang="en-GB"/>
                        <a:t>604</a:t>
                      </a:r>
                      <a:endParaRPr/>
                    </a:p>
                  </a:txBody>
                  <a:tcPr marL="91425" marR="91425" marT="91425" marB="91425"/>
                </a:tc>
                <a:tc>
                  <a:txBody>
                    <a:bodyPr/>
                    <a:lstStyle/>
                    <a:p>
                      <a:pPr marL="0" lvl="0" indent="0" algn="l" rtl="0">
                        <a:spcBef>
                          <a:spcPts val="0"/>
                        </a:spcBef>
                        <a:spcAft>
                          <a:spcPts val="0"/>
                        </a:spcAft>
                        <a:buNone/>
                      </a:pPr>
                      <a:r>
                        <a:rPr lang="en-GB"/>
                        <a:t>624</a:t>
                      </a:r>
                      <a:endParaRPr/>
                    </a:p>
                  </a:txBody>
                  <a:tcPr marL="91425" marR="91425" marT="91425" marB="91425"/>
                </a:tc>
                <a:tc>
                  <a:txBody>
                    <a:bodyPr/>
                    <a:lstStyle/>
                    <a:p>
                      <a:pPr marL="0" lvl="0" indent="0" algn="l" rtl="0">
                        <a:spcBef>
                          <a:spcPts val="0"/>
                        </a:spcBef>
                        <a:spcAft>
                          <a:spcPts val="0"/>
                        </a:spcAft>
                        <a:buNone/>
                      </a:pPr>
                      <a:r>
                        <a:rPr lang="en-GB"/>
                        <a:t>698</a:t>
                      </a:r>
                      <a:endParaRPr/>
                    </a:p>
                  </a:txBody>
                  <a:tcPr marL="91425" marR="91425" marT="91425" marB="91425"/>
                </a:tc>
                <a:extLst>
                  <a:ext uri="{0D108BD9-81ED-4DB2-BD59-A6C34878D82A}">
                    <a16:rowId xmlns:a16="http://schemas.microsoft.com/office/drawing/2014/main" val="10002"/>
                  </a:ext>
                </a:extLst>
              </a:tr>
              <a:tr h="370300">
                <a:tc>
                  <a:txBody>
                    <a:bodyPr/>
                    <a:lstStyle/>
                    <a:p>
                      <a:pPr marL="0" lvl="0" indent="0" algn="l" rtl="0">
                        <a:spcBef>
                          <a:spcPts val="0"/>
                        </a:spcBef>
                        <a:spcAft>
                          <a:spcPts val="0"/>
                        </a:spcAft>
                        <a:buNone/>
                      </a:pPr>
                      <a:r>
                        <a:rPr lang="en-GB"/>
                        <a:t>Closeness</a:t>
                      </a:r>
                      <a:endParaRPr/>
                    </a:p>
                  </a:txBody>
                  <a:tcPr marL="91425" marR="91425" marT="91425" marB="91425"/>
                </a:tc>
                <a:tc>
                  <a:txBody>
                    <a:bodyPr/>
                    <a:lstStyle/>
                    <a:p>
                      <a:pPr marL="0" lvl="0" indent="0" algn="l" rtl="0">
                        <a:spcBef>
                          <a:spcPts val="0"/>
                        </a:spcBef>
                        <a:spcAft>
                          <a:spcPts val="0"/>
                        </a:spcAft>
                        <a:buNone/>
                      </a:pPr>
                      <a:r>
                        <a:rPr lang="en-GB"/>
                        <a:t>872</a:t>
                      </a:r>
                      <a:endParaRPr/>
                    </a:p>
                  </a:txBody>
                  <a:tcPr marL="91425" marR="91425" marT="91425" marB="91425"/>
                </a:tc>
                <a:tc>
                  <a:txBody>
                    <a:bodyPr/>
                    <a:lstStyle/>
                    <a:p>
                      <a:pPr marL="0" lvl="0" indent="0" algn="l" rtl="0">
                        <a:spcBef>
                          <a:spcPts val="0"/>
                        </a:spcBef>
                        <a:spcAft>
                          <a:spcPts val="0"/>
                        </a:spcAft>
                        <a:buNone/>
                      </a:pPr>
                      <a:r>
                        <a:rPr lang="en-GB"/>
                        <a:t>1052</a:t>
                      </a:r>
                      <a:endParaRPr/>
                    </a:p>
                  </a:txBody>
                  <a:tcPr marL="91425" marR="91425" marT="91425" marB="91425"/>
                </a:tc>
                <a:tc>
                  <a:txBody>
                    <a:bodyPr/>
                    <a:lstStyle/>
                    <a:p>
                      <a:pPr marL="0" lvl="0" indent="0" algn="l" rtl="0">
                        <a:spcBef>
                          <a:spcPts val="0"/>
                        </a:spcBef>
                        <a:spcAft>
                          <a:spcPts val="0"/>
                        </a:spcAft>
                        <a:buNone/>
                      </a:pPr>
                      <a:r>
                        <a:rPr lang="en-GB"/>
                        <a:t>1052</a:t>
                      </a:r>
                      <a:endParaRPr/>
                    </a:p>
                  </a:txBody>
                  <a:tcPr marL="91425" marR="91425" marT="91425" marB="91425"/>
                </a:tc>
                <a:extLst>
                  <a:ext uri="{0D108BD9-81ED-4DB2-BD59-A6C34878D82A}">
                    <a16:rowId xmlns:a16="http://schemas.microsoft.com/office/drawing/2014/main" val="10003"/>
                  </a:ext>
                </a:extLst>
              </a:tr>
              <a:tr h="337075">
                <a:tc>
                  <a:txBody>
                    <a:bodyPr/>
                    <a:lstStyle/>
                    <a:p>
                      <a:pPr marL="0" lvl="0" indent="0" algn="l" rtl="0">
                        <a:spcBef>
                          <a:spcPts val="0"/>
                        </a:spcBef>
                        <a:spcAft>
                          <a:spcPts val="0"/>
                        </a:spcAft>
                        <a:buNone/>
                      </a:pPr>
                      <a:r>
                        <a:rPr lang="en-GB"/>
                        <a:t>Eigenvector</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425</a:t>
                      </a:r>
                      <a:endParaRPr/>
                    </a:p>
                  </a:txBody>
                  <a:tcPr marL="91425" marR="91425" marT="91425" marB="91425"/>
                </a:tc>
                <a:tc>
                  <a:txBody>
                    <a:bodyPr/>
                    <a:lstStyle/>
                    <a:p>
                      <a:pPr marL="0" lvl="0" indent="0" algn="l" rtl="0">
                        <a:spcBef>
                          <a:spcPts val="0"/>
                        </a:spcBef>
                        <a:spcAft>
                          <a:spcPts val="0"/>
                        </a:spcAft>
                        <a:buNone/>
                      </a:pPr>
                      <a:r>
                        <a:rPr lang="en-GB"/>
                        <a:t>332</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GB" sz="1200">
                <a:solidFill>
                  <a:srgbClr val="000000"/>
                </a:solidFill>
                <a:latin typeface="Times New Roman"/>
                <a:ea typeface="Times New Roman"/>
                <a:cs typeface="Times New Roman"/>
                <a:sym typeface="Times New Roman"/>
              </a:rPr>
              <a:t> </a:t>
            </a:r>
            <a:r>
              <a:rPr lang="en-GB" sz="1200" b="1">
                <a:solidFill>
                  <a:srgbClr val="000000"/>
                </a:solidFill>
                <a:latin typeface="Playfair Display"/>
                <a:ea typeface="Playfair Display"/>
                <a:cs typeface="Playfair Display"/>
                <a:sym typeface="Playfair Display"/>
              </a:rPr>
              <a:t> b) </a:t>
            </a:r>
            <a:r>
              <a:rPr lang="en-GB" sz="1400" b="1">
                <a:solidFill>
                  <a:srgbClr val="000000"/>
                </a:solidFill>
                <a:latin typeface="Playfair Display"/>
                <a:ea typeface="Playfair Display"/>
                <a:cs typeface="Playfair Display"/>
                <a:sym typeface="Playfair Display"/>
              </a:rPr>
              <a:t>For 100 iterations the resulting active node count out of the total 4000+ nodes:</a:t>
            </a:r>
            <a:endParaRPr sz="1400" b="1">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a:p>
        </p:txBody>
      </p:sp>
      <p:sp>
        <p:nvSpPr>
          <p:cNvPr id="487" name="Google Shape;487;p56"/>
          <p:cNvSpPr txBox="1">
            <a:spLocks noGrp="1"/>
          </p:cNvSpPr>
          <p:nvPr>
            <p:ph type="body" idx="1"/>
          </p:nvPr>
        </p:nvSpPr>
        <p:spPr>
          <a:xfrm>
            <a:off x="819150" y="3383550"/>
            <a:ext cx="7505700" cy="105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a:solidFill>
                  <a:srgbClr val="000000"/>
                </a:solidFill>
                <a:latin typeface="Playfair Display"/>
                <a:ea typeface="Playfair Display"/>
                <a:cs typeface="Playfair Display"/>
                <a:sym typeface="Playfair Display"/>
              </a:rPr>
              <a:t>Result: Hence it is noted that the best result is obtained if we take</a:t>
            </a:r>
            <a:r>
              <a:rPr lang="en-GB" sz="1400" b="1" u="sng">
                <a:solidFill>
                  <a:srgbClr val="000000"/>
                </a:solidFill>
                <a:latin typeface="Playfair Display"/>
                <a:ea typeface="Playfair Display"/>
                <a:cs typeface="Playfair Display"/>
                <a:sym typeface="Playfair Display"/>
              </a:rPr>
              <a:t> </a:t>
            </a:r>
            <a:r>
              <a:rPr lang="en-GB" sz="1400" u="sng">
                <a:solidFill>
                  <a:srgbClr val="000000"/>
                </a:solidFill>
                <a:latin typeface="Playfair Display Black"/>
                <a:ea typeface="Playfair Display Black"/>
                <a:cs typeface="Playfair Display Black"/>
                <a:sym typeface="Playfair Display Black"/>
              </a:rPr>
              <a:t>30 seed nodes and iterate the influence loop for 100 times</a:t>
            </a:r>
            <a:r>
              <a:rPr lang="en-GB" sz="1400">
                <a:solidFill>
                  <a:srgbClr val="000000"/>
                </a:solidFill>
                <a:latin typeface="Playfair Display Black"/>
                <a:ea typeface="Playfair Display Black"/>
                <a:cs typeface="Playfair Display Black"/>
                <a:sym typeface="Playfair Display Black"/>
              </a:rPr>
              <a:t>.</a:t>
            </a:r>
            <a:r>
              <a:rPr lang="en-GB" sz="1400" b="1">
                <a:solidFill>
                  <a:srgbClr val="000000"/>
                </a:solidFill>
                <a:latin typeface="Playfair Display"/>
                <a:ea typeface="Playfair Display"/>
                <a:cs typeface="Playfair Display"/>
                <a:sym typeface="Playfair Display"/>
              </a:rPr>
              <a:t> There may be some improvement for other values, but due to limited computation capacity we accept this result.</a:t>
            </a:r>
            <a:endParaRPr sz="1400" b="1">
              <a:solidFill>
                <a:srgbClr val="000000"/>
              </a:solidFill>
              <a:latin typeface="Playfair Display"/>
              <a:ea typeface="Playfair Display"/>
              <a:cs typeface="Playfair Display"/>
              <a:sym typeface="Playfair Display"/>
            </a:endParaRPr>
          </a:p>
          <a:p>
            <a:pPr marL="0" lvl="0" indent="0" algn="just" rtl="0">
              <a:spcBef>
                <a:spcPts val="0"/>
              </a:spcBef>
              <a:spcAft>
                <a:spcPts val="0"/>
              </a:spcAft>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
        <p:nvSpPr>
          <p:cNvPr id="488" name="Google Shape;488;p5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graphicFrame>
        <p:nvGraphicFramePr>
          <p:cNvPr id="489" name="Google Shape;489;p56"/>
          <p:cNvGraphicFramePr/>
          <p:nvPr/>
        </p:nvGraphicFramePr>
        <p:xfrm>
          <a:off x="1457550" y="1337025"/>
          <a:ext cx="6228900" cy="1981050"/>
        </p:xfrm>
        <a:graphic>
          <a:graphicData uri="http://schemas.openxmlformats.org/drawingml/2006/table">
            <a:tbl>
              <a:tblPr>
                <a:noFill/>
                <a:tableStyleId>{0CDF8A34-2773-4B3E-9828-821912C1F17D}</a:tableStyleId>
              </a:tblPr>
              <a:tblGrid>
                <a:gridCol w="1557225">
                  <a:extLst>
                    <a:ext uri="{9D8B030D-6E8A-4147-A177-3AD203B41FA5}">
                      <a16:colId xmlns:a16="http://schemas.microsoft.com/office/drawing/2014/main" val="20000"/>
                    </a:ext>
                  </a:extLst>
                </a:gridCol>
                <a:gridCol w="1557225">
                  <a:extLst>
                    <a:ext uri="{9D8B030D-6E8A-4147-A177-3AD203B41FA5}">
                      <a16:colId xmlns:a16="http://schemas.microsoft.com/office/drawing/2014/main" val="20001"/>
                    </a:ext>
                  </a:extLst>
                </a:gridCol>
                <a:gridCol w="1557225">
                  <a:extLst>
                    <a:ext uri="{9D8B030D-6E8A-4147-A177-3AD203B41FA5}">
                      <a16:colId xmlns:a16="http://schemas.microsoft.com/office/drawing/2014/main" val="20002"/>
                    </a:ext>
                  </a:extLst>
                </a:gridCol>
                <a:gridCol w="1557225">
                  <a:extLst>
                    <a:ext uri="{9D8B030D-6E8A-4147-A177-3AD203B41FA5}">
                      <a16:colId xmlns:a16="http://schemas.microsoft.com/office/drawing/2014/main" val="20003"/>
                    </a:ext>
                  </a:extLst>
                </a:gridCol>
              </a:tblGrid>
              <a:tr h="370300">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Centrality used</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20 seed nodes</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30 seed nodes</a:t>
                      </a:r>
                      <a:endParaRPr b="1">
                        <a:latin typeface="Playfair Display"/>
                        <a:ea typeface="Playfair Display"/>
                        <a:cs typeface="Playfair Display"/>
                        <a:sym typeface="Playfair Display"/>
                      </a:endParaRPr>
                    </a:p>
                  </a:txBody>
                  <a:tcPr marL="91425" marR="91425" marT="91425" marB="91425"/>
                </a:tc>
                <a:tc>
                  <a:txBody>
                    <a:bodyPr/>
                    <a:lstStyle/>
                    <a:p>
                      <a:pPr marL="0" lvl="0" indent="0" algn="l" rtl="0">
                        <a:spcBef>
                          <a:spcPts val="0"/>
                        </a:spcBef>
                        <a:spcAft>
                          <a:spcPts val="0"/>
                        </a:spcAft>
                        <a:buNone/>
                      </a:pPr>
                      <a:r>
                        <a:rPr lang="en-GB" b="1">
                          <a:latin typeface="Playfair Display"/>
                          <a:ea typeface="Playfair Display"/>
                          <a:cs typeface="Playfair Display"/>
                          <a:sym typeface="Playfair Display"/>
                        </a:rPr>
                        <a:t>40 seed nodes</a:t>
                      </a:r>
                      <a:endParaRPr b="1">
                        <a:latin typeface="Playfair Display"/>
                        <a:ea typeface="Playfair Display"/>
                        <a:cs typeface="Playfair Display"/>
                        <a:sym typeface="Playfair Display"/>
                      </a:endParaRPr>
                    </a:p>
                  </a:txBody>
                  <a:tcPr marL="91425" marR="91425" marT="91425" marB="91425"/>
                </a:tc>
                <a:extLst>
                  <a:ext uri="{0D108BD9-81ED-4DB2-BD59-A6C34878D82A}">
                    <a16:rowId xmlns:a16="http://schemas.microsoft.com/office/drawing/2014/main" val="10000"/>
                  </a:ext>
                </a:extLst>
              </a:tr>
              <a:tr h="370300">
                <a:tc>
                  <a:txBody>
                    <a:bodyPr/>
                    <a:lstStyle/>
                    <a:p>
                      <a:pPr marL="0" lvl="0" indent="0" algn="l" rtl="0">
                        <a:spcBef>
                          <a:spcPts val="0"/>
                        </a:spcBef>
                        <a:spcAft>
                          <a:spcPts val="0"/>
                        </a:spcAft>
                        <a:buNone/>
                      </a:pPr>
                      <a:r>
                        <a:rPr lang="en-GB"/>
                        <a:t>Degree</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tc>
                  <a:txBody>
                    <a:bodyPr/>
                    <a:lstStyle/>
                    <a:p>
                      <a:pPr marL="0" lvl="0" indent="0" algn="l" rtl="0">
                        <a:spcBef>
                          <a:spcPts val="0"/>
                        </a:spcBef>
                        <a:spcAft>
                          <a:spcPts val="0"/>
                        </a:spcAft>
                        <a:buNone/>
                      </a:pPr>
                      <a:r>
                        <a:rPr lang="en-GB"/>
                        <a:t>527</a:t>
                      </a:r>
                      <a:endParaRPr/>
                    </a:p>
                  </a:txBody>
                  <a:tcPr marL="91425" marR="91425" marT="91425" marB="91425"/>
                </a:tc>
                <a:extLst>
                  <a:ext uri="{0D108BD9-81ED-4DB2-BD59-A6C34878D82A}">
                    <a16:rowId xmlns:a16="http://schemas.microsoft.com/office/drawing/2014/main" val="10001"/>
                  </a:ext>
                </a:extLst>
              </a:tr>
              <a:tr h="337075">
                <a:tc>
                  <a:txBody>
                    <a:bodyPr/>
                    <a:lstStyle/>
                    <a:p>
                      <a:pPr marL="0" lvl="0" indent="0" algn="l" rtl="0">
                        <a:spcBef>
                          <a:spcPts val="0"/>
                        </a:spcBef>
                        <a:spcAft>
                          <a:spcPts val="0"/>
                        </a:spcAft>
                        <a:buNone/>
                      </a:pPr>
                      <a:r>
                        <a:rPr lang="en-GB"/>
                        <a:t>Betweenness</a:t>
                      </a:r>
                      <a:endParaRPr/>
                    </a:p>
                  </a:txBody>
                  <a:tcPr marL="91425" marR="91425" marT="91425" marB="91425"/>
                </a:tc>
                <a:tc>
                  <a:txBody>
                    <a:bodyPr/>
                    <a:lstStyle/>
                    <a:p>
                      <a:pPr marL="0" lvl="0" indent="0" algn="l" rtl="0">
                        <a:spcBef>
                          <a:spcPts val="0"/>
                        </a:spcBef>
                        <a:spcAft>
                          <a:spcPts val="0"/>
                        </a:spcAft>
                        <a:buNone/>
                      </a:pPr>
                      <a:r>
                        <a:rPr lang="en-GB"/>
                        <a:t>685</a:t>
                      </a:r>
                      <a:endParaRPr/>
                    </a:p>
                  </a:txBody>
                  <a:tcPr marL="91425" marR="91425" marT="91425" marB="91425"/>
                </a:tc>
                <a:tc>
                  <a:txBody>
                    <a:bodyPr/>
                    <a:lstStyle/>
                    <a:p>
                      <a:pPr marL="0" lvl="0" indent="0" algn="l" rtl="0">
                        <a:spcBef>
                          <a:spcPts val="0"/>
                        </a:spcBef>
                        <a:spcAft>
                          <a:spcPts val="0"/>
                        </a:spcAft>
                        <a:buNone/>
                      </a:pPr>
                      <a:r>
                        <a:rPr lang="en-GB"/>
                        <a:t>704</a:t>
                      </a:r>
                      <a:endParaRPr/>
                    </a:p>
                  </a:txBody>
                  <a:tcPr marL="91425" marR="91425" marT="91425" marB="91425"/>
                </a:tc>
                <a:tc>
                  <a:txBody>
                    <a:bodyPr/>
                    <a:lstStyle/>
                    <a:p>
                      <a:pPr marL="0" lvl="0" indent="0" algn="l" rtl="0">
                        <a:spcBef>
                          <a:spcPts val="0"/>
                        </a:spcBef>
                        <a:spcAft>
                          <a:spcPts val="0"/>
                        </a:spcAft>
                        <a:buNone/>
                      </a:pPr>
                      <a:r>
                        <a:rPr lang="en-GB"/>
                        <a:t>685</a:t>
                      </a:r>
                      <a:endParaRPr/>
                    </a:p>
                  </a:txBody>
                  <a:tcPr marL="91425" marR="91425" marT="91425" marB="91425"/>
                </a:tc>
                <a:extLst>
                  <a:ext uri="{0D108BD9-81ED-4DB2-BD59-A6C34878D82A}">
                    <a16:rowId xmlns:a16="http://schemas.microsoft.com/office/drawing/2014/main" val="10002"/>
                  </a:ext>
                </a:extLst>
              </a:tr>
              <a:tr h="370300">
                <a:tc>
                  <a:txBody>
                    <a:bodyPr/>
                    <a:lstStyle/>
                    <a:p>
                      <a:pPr marL="0" lvl="0" indent="0" algn="l" rtl="0">
                        <a:spcBef>
                          <a:spcPts val="0"/>
                        </a:spcBef>
                        <a:spcAft>
                          <a:spcPts val="0"/>
                        </a:spcAft>
                        <a:buNone/>
                      </a:pPr>
                      <a:r>
                        <a:rPr lang="en-GB"/>
                        <a:t>Closeness</a:t>
                      </a:r>
                      <a:endParaRPr/>
                    </a:p>
                  </a:txBody>
                  <a:tcPr marL="91425" marR="91425" marT="91425" marB="91425"/>
                </a:tc>
                <a:tc>
                  <a:txBody>
                    <a:bodyPr/>
                    <a:lstStyle/>
                    <a:p>
                      <a:pPr marL="0" lvl="0" indent="0" algn="l" rtl="0">
                        <a:spcBef>
                          <a:spcPts val="0"/>
                        </a:spcBef>
                        <a:spcAft>
                          <a:spcPts val="0"/>
                        </a:spcAft>
                        <a:buNone/>
                      </a:pPr>
                      <a:r>
                        <a:rPr lang="en-GB"/>
                        <a:t>1177</a:t>
                      </a:r>
                      <a:endParaRPr/>
                    </a:p>
                  </a:txBody>
                  <a:tcPr marL="91425" marR="91425" marT="91425" marB="91425"/>
                </a:tc>
                <a:tc>
                  <a:txBody>
                    <a:bodyPr/>
                    <a:lstStyle/>
                    <a:p>
                      <a:pPr marL="0" lvl="0" indent="0" algn="l" rtl="0">
                        <a:spcBef>
                          <a:spcPts val="0"/>
                        </a:spcBef>
                        <a:spcAft>
                          <a:spcPts val="0"/>
                        </a:spcAft>
                        <a:buNone/>
                      </a:pPr>
                      <a:r>
                        <a:rPr lang="en-GB"/>
                        <a:t>1538</a:t>
                      </a:r>
                      <a:endParaRPr/>
                    </a:p>
                  </a:txBody>
                  <a:tcPr marL="91425" marR="91425" marT="91425" marB="91425"/>
                </a:tc>
                <a:tc>
                  <a:txBody>
                    <a:bodyPr/>
                    <a:lstStyle/>
                    <a:p>
                      <a:pPr marL="0" lvl="0" indent="0" algn="l" rtl="0">
                        <a:spcBef>
                          <a:spcPts val="0"/>
                        </a:spcBef>
                        <a:spcAft>
                          <a:spcPts val="0"/>
                        </a:spcAft>
                        <a:buNone/>
                      </a:pPr>
                      <a:r>
                        <a:rPr lang="en-GB"/>
                        <a:t>1524</a:t>
                      </a:r>
                      <a:endParaRPr/>
                    </a:p>
                  </a:txBody>
                  <a:tcPr marL="91425" marR="91425" marT="91425" marB="91425"/>
                </a:tc>
                <a:extLst>
                  <a:ext uri="{0D108BD9-81ED-4DB2-BD59-A6C34878D82A}">
                    <a16:rowId xmlns:a16="http://schemas.microsoft.com/office/drawing/2014/main" val="10003"/>
                  </a:ext>
                </a:extLst>
              </a:tr>
              <a:tr h="337075">
                <a:tc>
                  <a:txBody>
                    <a:bodyPr/>
                    <a:lstStyle/>
                    <a:p>
                      <a:pPr marL="0" lvl="0" indent="0" algn="l" rtl="0">
                        <a:spcBef>
                          <a:spcPts val="0"/>
                        </a:spcBef>
                        <a:spcAft>
                          <a:spcPts val="0"/>
                        </a:spcAft>
                        <a:buNone/>
                      </a:pPr>
                      <a:r>
                        <a:rPr lang="en-GB"/>
                        <a:t>Eigenvector</a:t>
                      </a:r>
                      <a:endParaRPr/>
                    </a:p>
                  </a:txBody>
                  <a:tcPr marL="91425" marR="91425" marT="91425" marB="91425"/>
                </a:tc>
                <a:tc>
                  <a:txBody>
                    <a:bodyPr/>
                    <a:lstStyle/>
                    <a:p>
                      <a:pPr marL="0" lvl="0" indent="0" algn="l" rtl="0">
                        <a:spcBef>
                          <a:spcPts val="0"/>
                        </a:spcBef>
                        <a:spcAft>
                          <a:spcPts val="0"/>
                        </a:spcAft>
                        <a:buNone/>
                      </a:pPr>
                      <a:r>
                        <a:rPr lang="en-GB"/>
                        <a:t>22</a:t>
                      </a:r>
                      <a:endParaRPr/>
                    </a:p>
                  </a:txBody>
                  <a:tcPr marL="91425" marR="91425" marT="91425" marB="91425"/>
                </a:tc>
                <a:tc>
                  <a:txBody>
                    <a:bodyPr/>
                    <a:lstStyle/>
                    <a:p>
                      <a:pPr marL="0" lvl="0" indent="0" algn="l" rtl="0">
                        <a:spcBef>
                          <a:spcPts val="0"/>
                        </a:spcBef>
                        <a:spcAft>
                          <a:spcPts val="0"/>
                        </a:spcAft>
                        <a:buNone/>
                      </a:pPr>
                      <a:r>
                        <a:rPr lang="en-GB"/>
                        <a:t>756</a:t>
                      </a:r>
                      <a:endParaRPr/>
                    </a:p>
                  </a:txBody>
                  <a:tcPr marL="91425" marR="91425" marT="91425" marB="91425"/>
                </a:tc>
                <a:tc>
                  <a:txBody>
                    <a:bodyPr/>
                    <a:lstStyle/>
                    <a:p>
                      <a:pPr marL="0" lvl="0" indent="0" algn="l" rtl="0">
                        <a:spcBef>
                          <a:spcPts val="0"/>
                        </a:spcBef>
                        <a:spcAft>
                          <a:spcPts val="0"/>
                        </a:spcAft>
                        <a:buNone/>
                      </a:pPr>
                      <a:r>
                        <a:rPr lang="en-GB"/>
                        <a:t>659</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7"/>
          <p:cNvSpPr txBox="1">
            <a:spLocks noGrp="1"/>
          </p:cNvSpPr>
          <p:nvPr>
            <p:ph type="title"/>
          </p:nvPr>
        </p:nvSpPr>
        <p:spPr>
          <a:xfrm>
            <a:off x="819150" y="399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FF"/>
                </a:solidFill>
                <a:latin typeface="Impact"/>
                <a:ea typeface="Impact"/>
                <a:cs typeface="Impact"/>
                <a:sym typeface="Impact"/>
              </a:rPr>
              <a:t>CONCLUSIONS:</a:t>
            </a:r>
            <a:endParaRPr>
              <a:solidFill>
                <a:srgbClr val="0000FF"/>
              </a:solidFill>
              <a:latin typeface="Impact"/>
              <a:ea typeface="Impact"/>
              <a:cs typeface="Impact"/>
              <a:sym typeface="Impact"/>
            </a:endParaRPr>
          </a:p>
        </p:txBody>
      </p:sp>
      <p:sp>
        <p:nvSpPr>
          <p:cNvPr id="495" name="Google Shape;495;p5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
        <p:nvSpPr>
          <p:cNvPr id="496" name="Google Shape;496;p57"/>
          <p:cNvSpPr txBox="1"/>
          <p:nvPr/>
        </p:nvSpPr>
        <p:spPr>
          <a:xfrm>
            <a:off x="780750" y="876700"/>
            <a:ext cx="7544100" cy="3873976"/>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Playfair Display"/>
              <a:buChar char="●"/>
            </a:pPr>
            <a:r>
              <a:rPr lang="en-GB" sz="1600" b="1" dirty="0">
                <a:latin typeface="Playfair Display"/>
                <a:ea typeface="Playfair Display"/>
                <a:cs typeface="Playfair Display"/>
                <a:sym typeface="Playfair Display"/>
              </a:rPr>
              <a:t>In this project, an efficient algorithm, named </a:t>
            </a:r>
            <a:r>
              <a:rPr lang="en-GB" sz="1600" b="1" dirty="0" err="1">
                <a:latin typeface="Playfair Display"/>
                <a:ea typeface="Playfair Display"/>
                <a:cs typeface="Playfair Display"/>
                <a:sym typeface="Playfair Display"/>
              </a:rPr>
              <a:t>ComPath</a:t>
            </a:r>
            <a:r>
              <a:rPr lang="en-GB" sz="1600" b="1" dirty="0">
                <a:latin typeface="Playfair Display"/>
                <a:ea typeface="Playfair Display"/>
                <a:cs typeface="Playfair Display"/>
                <a:sym typeface="Playfair Display"/>
              </a:rPr>
              <a:t>, was used on the cascade model to find top-k most influential people in social networks.</a:t>
            </a:r>
            <a:endParaRPr sz="1600" b="1" dirty="0">
              <a:latin typeface="Playfair Display"/>
              <a:ea typeface="Playfair Display"/>
              <a:cs typeface="Playfair Display"/>
              <a:sym typeface="Playfair Display"/>
            </a:endParaRPr>
          </a:p>
          <a:p>
            <a:pPr marL="457200" indent="-330200" algn="just">
              <a:lnSpc>
                <a:spcPct val="115000"/>
              </a:lnSpc>
              <a:buSzPts val="1600"/>
              <a:buFont typeface="Playfair Display"/>
              <a:buChar char="●"/>
            </a:pPr>
            <a:r>
              <a:rPr lang="en-GB" sz="1600" b="1" dirty="0">
                <a:latin typeface="Playfair Display"/>
                <a:ea typeface="Playfair Display"/>
                <a:cs typeface="Playfair Display"/>
                <a:sym typeface="Playfair Display"/>
              </a:rPr>
              <a:t>The algorithm detects the communities of the input network at first and investigates a limited number of them to reduce the execution time. Also, </a:t>
            </a:r>
            <a:r>
              <a:rPr lang="en-GB" sz="1600" b="1" dirty="0" err="1">
                <a:latin typeface="Playfair Display"/>
                <a:ea typeface="Playfair Display"/>
                <a:cs typeface="Playfair Display"/>
                <a:sym typeface="Playfair Display"/>
              </a:rPr>
              <a:t>ComPath</a:t>
            </a:r>
            <a:r>
              <a:rPr lang="en-GB" sz="1600" b="1" dirty="0">
                <a:latin typeface="Playfair Display"/>
                <a:ea typeface="Playfair Display"/>
                <a:cs typeface="Playfair Display"/>
                <a:sym typeface="Playfair Display"/>
              </a:rPr>
              <a:t> is able to suggest a limited number of communities to be investigated from the input network. </a:t>
            </a:r>
            <a:r>
              <a:rPr lang="en-US" sz="1600" b="1" dirty="0">
                <a:latin typeface="Playfair Display"/>
                <a:ea typeface="Playfair Display"/>
                <a:cs typeface="Playfair Display"/>
                <a:sym typeface="Playfair Display"/>
              </a:rPr>
              <a:t>The method implemented in the project is not effective for highly overlapping networks which is a concern for future improvement. </a:t>
            </a:r>
            <a:endParaRPr lang="en-GB" sz="1600" b="1" dirty="0">
              <a:latin typeface="Playfair Display"/>
              <a:ea typeface="Playfair Display"/>
              <a:cs typeface="Playfair Display"/>
              <a:sym typeface="Playfair Display"/>
            </a:endParaRPr>
          </a:p>
          <a:p>
            <a:pPr marL="457200" indent="-330200" algn="just">
              <a:lnSpc>
                <a:spcPct val="115000"/>
              </a:lnSpc>
              <a:buSzPts val="1600"/>
              <a:buFont typeface="Playfair Display"/>
              <a:buChar char="●"/>
            </a:pPr>
            <a:r>
              <a:rPr lang="en-US" sz="1600" b="1" dirty="0">
                <a:latin typeface="Playfair Display"/>
                <a:ea typeface="Playfair Display"/>
                <a:cs typeface="Playfair Display"/>
                <a:sym typeface="Playfair Display"/>
              </a:rPr>
              <a:t>Perfect influence maximization model may be difficult to develop as the networks in real life is dynamic, and the influential probability changes with the change in one's thought process. Also, the monotonicity of a node is very hard to assure in real life scenario. Improved version of the algorithm can be obtained with more efficient greedy algorithms.</a:t>
            </a:r>
          </a:p>
          <a:p>
            <a:pPr marL="457200" lvl="0" indent="-330200" algn="just" rtl="0">
              <a:lnSpc>
                <a:spcPct val="115000"/>
              </a:lnSpc>
              <a:spcBef>
                <a:spcPts val="0"/>
              </a:spcBef>
              <a:spcAft>
                <a:spcPts val="0"/>
              </a:spcAft>
              <a:buSzPts val="1600"/>
              <a:buFont typeface="Playfair Display"/>
              <a:buChar char="●"/>
            </a:pPr>
            <a:endParaRPr sz="1600" b="1" dirty="0">
              <a:latin typeface="Playfair Display"/>
              <a:ea typeface="Playfair Display"/>
              <a:cs typeface="Playfair Display"/>
              <a:sym typeface="Playfair Display"/>
            </a:endParaRPr>
          </a:p>
          <a:p>
            <a:pPr marL="0" lvl="0" indent="0" algn="l" rtl="0">
              <a:spcBef>
                <a:spcPts val="0"/>
              </a:spcBef>
              <a:spcAft>
                <a:spcPts val="0"/>
              </a:spcAft>
              <a:buNone/>
            </a:pPr>
            <a:endParaRPr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79C9B0-267E-4AFF-9DCF-FA3B2FC36904}"/>
              </a:ext>
            </a:extLst>
          </p:cNvPr>
          <p:cNvSpPr>
            <a:spLocks noGrp="1"/>
          </p:cNvSpPr>
          <p:nvPr>
            <p:ph type="body" idx="1"/>
          </p:nvPr>
        </p:nvSpPr>
        <p:spPr>
          <a:xfrm>
            <a:off x="819150" y="318978"/>
            <a:ext cx="7505700" cy="4119748"/>
          </a:xfrm>
        </p:spPr>
        <p:txBody>
          <a:bodyPr/>
          <a:lstStyle/>
          <a:p>
            <a:r>
              <a:rPr lang="en-IN" sz="1800" b="1" dirty="0">
                <a:latin typeface="Playfair Display" panose="020B0604020202020204" charset="0"/>
              </a:rPr>
              <a:t>How to track down the social groups who are spreading misleading posts in social media and the agitating the public in large scale thus affecting the harmony of the society?</a:t>
            </a:r>
          </a:p>
          <a:p>
            <a:r>
              <a:rPr lang="en-IN" sz="1800" b="1" dirty="0">
                <a:latin typeface="Playfair Display" panose="020B0604020202020204" charset="0"/>
              </a:rPr>
              <a:t>Backtracking from the influenced people we can find such groups and block them immediately. Facebook has been constantly working with such algorithms to maintain peace in the society.</a:t>
            </a:r>
          </a:p>
          <a:p>
            <a:pPr>
              <a:buFont typeface="Wingdings" panose="05000000000000000000" pitchFamily="2" charset="2"/>
              <a:buChar char="v"/>
            </a:pPr>
            <a:r>
              <a:rPr lang="en-IN" sz="1800" b="1" dirty="0">
                <a:latin typeface="Playfair Display" panose="020B0604020202020204" charset="0"/>
              </a:rPr>
              <a:t>These reasons motivates us to study the influence maximization techniques.</a:t>
            </a:r>
          </a:p>
        </p:txBody>
      </p:sp>
      <p:sp>
        <p:nvSpPr>
          <p:cNvPr id="4" name="Slide Number Placeholder 3">
            <a:extLst>
              <a:ext uri="{FF2B5EF4-FFF2-40B4-BE49-F238E27FC236}">
                <a16:creationId xmlns:a16="http://schemas.microsoft.com/office/drawing/2014/main" id="{4FAD6A32-84F7-4C44-B689-B8C8DDF5A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8" name="Picture 2" descr="Image result for influence">
            <a:extLst>
              <a:ext uri="{FF2B5EF4-FFF2-40B4-BE49-F238E27FC236}">
                <a16:creationId xmlns:a16="http://schemas.microsoft.com/office/drawing/2014/main" id="{4339F5A3-AAD2-42D5-9071-F1360C7E9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214" y="3034627"/>
            <a:ext cx="3115571" cy="190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7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9"/>
          <p:cNvSpPr txBox="1">
            <a:spLocks noGrp="1"/>
          </p:cNvSpPr>
          <p:nvPr>
            <p:ph type="title"/>
          </p:nvPr>
        </p:nvSpPr>
        <p:spPr>
          <a:xfrm>
            <a:off x="819150" y="671450"/>
            <a:ext cx="7505700" cy="95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0000FF"/>
                </a:solidFill>
                <a:latin typeface="Impact"/>
                <a:ea typeface="Impact"/>
                <a:cs typeface="Impact"/>
                <a:sym typeface="Impact"/>
              </a:rPr>
              <a:t>REFERENCES:</a:t>
            </a:r>
            <a:endParaRPr>
              <a:solidFill>
                <a:srgbClr val="0000FF"/>
              </a:solidFill>
              <a:latin typeface="Impact"/>
              <a:ea typeface="Impact"/>
              <a:cs typeface="Impact"/>
              <a:sym typeface="Impact"/>
            </a:endParaRPr>
          </a:p>
          <a:p>
            <a:pPr marL="0" lvl="0" indent="0" algn="l" rtl="0">
              <a:spcBef>
                <a:spcPts val="0"/>
              </a:spcBef>
              <a:spcAft>
                <a:spcPts val="0"/>
              </a:spcAft>
              <a:buNone/>
            </a:pPr>
            <a:endParaRPr/>
          </a:p>
        </p:txBody>
      </p:sp>
      <p:sp>
        <p:nvSpPr>
          <p:cNvPr id="508" name="Google Shape;508;p59"/>
          <p:cNvSpPr txBox="1">
            <a:spLocks noGrp="1"/>
          </p:cNvSpPr>
          <p:nvPr>
            <p:ph type="body" idx="1"/>
          </p:nvPr>
        </p:nvSpPr>
        <p:spPr>
          <a:xfrm>
            <a:off x="819150" y="1347750"/>
            <a:ext cx="7505700" cy="28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[1] Kanna Al Falahi, Yacine Atif, Ajith Abraham, “Models of Influence in Online Social</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Networks”, International Journal Of Intelligent Systems, Vol. 29, pg- 161–183 (2014), Faculty of Information Technology, UAE University, Al Ain, United Arab Emirates, VSB-Technical University of Ostrava, Ostrava, Czech Republic.</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[2] Jaewon Yang, EE Department, Stanford University, Jure Leskovec, “Modelling</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Information Diffusion in Implicit Networks “, CS Department, Stanford University. (2010)</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[3] Sinan Aral and Paramveer S. Dhillon, “Social influence maximization under empirical influence models” (2018), https://doi.org/10.1038/s41562-018-0346-z</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[4] Ding-Zhu Du, “Influence Maximization”, Issue No. 01 - Feb. (2017 vol. 25), University of Texas at Dallas. Pp- 112-125</a:t>
            </a:r>
            <a:r>
              <a:rPr lang="en-GB" sz="1400">
                <a:solidFill>
                  <a:srgbClr val="000000"/>
                </a:solidFill>
                <a:uFill>
                  <a:noFill/>
                </a:uFill>
                <a:latin typeface="Playfair Display"/>
                <a:ea typeface="Playfair Display"/>
                <a:cs typeface="Playfair Display"/>
                <a:sym typeface="Playfair Display"/>
                <a:hlinkClick r:id="rId3"/>
              </a:rPr>
              <a:t> </a:t>
            </a:r>
            <a:r>
              <a:rPr lang="en-GB" sz="1400" u="sng">
                <a:solidFill>
                  <a:srgbClr val="0070C0"/>
                </a:solidFill>
                <a:latin typeface="Playfair Display"/>
                <a:ea typeface="Playfair Display"/>
                <a:cs typeface="Playfair Display"/>
                <a:sym typeface="Playfair Display"/>
                <a:hlinkClick r:id="rId3"/>
              </a:rPr>
              <a:t>http://doi.ieeecomputersociety.org/10.1109/TNET.2016.2563397</a:t>
            </a:r>
            <a:endParaRPr sz="1400" u="sng">
              <a:solidFill>
                <a:srgbClr val="0070C0"/>
              </a:solidFill>
              <a:latin typeface="Playfair Display"/>
              <a:ea typeface="Playfair Display"/>
              <a:cs typeface="Playfair Display"/>
              <a:sym typeface="Playfair Display"/>
              <a:hlinkClick r:id="rId3"/>
            </a:endParaRPr>
          </a:p>
          <a:p>
            <a:pPr marL="0" lvl="0" indent="0" algn="l" rtl="0">
              <a:spcBef>
                <a:spcPts val="0"/>
              </a:spcBef>
              <a:spcAft>
                <a:spcPts val="1600"/>
              </a:spcAft>
              <a:buNone/>
            </a:pPr>
            <a:endParaRPr sz="1200">
              <a:latin typeface="Playfair Display"/>
              <a:ea typeface="Playfair Display"/>
              <a:cs typeface="Playfair Display"/>
              <a:sym typeface="Playfair Display"/>
            </a:endParaRPr>
          </a:p>
        </p:txBody>
      </p:sp>
      <p:sp>
        <p:nvSpPr>
          <p:cNvPr id="509" name="Google Shape;509;p5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0"/>
          <p:cNvSpPr txBox="1">
            <a:spLocks noGrp="1"/>
          </p:cNvSpPr>
          <p:nvPr>
            <p:ph type="body" idx="1"/>
          </p:nvPr>
        </p:nvSpPr>
        <p:spPr>
          <a:xfrm>
            <a:off x="819150" y="750100"/>
            <a:ext cx="7505700" cy="3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[5] Chen, W., Wang, Y., &amp; Yang, S. (2009). Efficient influence maximization in social networks. Paper presented at the 15th ACM SIGKDD International Conference on Knowledge Discovery and Data Mining, Paris, France.</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[6] Goyal, A., Lu, W., &amp; Lakshmanan, L. V. S. (2011b). SIMPATH: An efficient algorithm for influence maximization under the Linear Threshold Model. Paper presented at the the 2011 IEEE 11th International Conference on Data Mining.</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[7] Wang, Y., Cong, G., Song, G., &amp;Xie, K. (2010). Community-based greedy algorithm for mining top-K influential nodes in mobile social networks. Paper presented at the 16th ACM SIGKDD International Conference on Knowledge Discovery and Data Mining, Washington, DC, USA.</a:t>
            </a:r>
            <a:endParaRPr sz="14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1400">
                <a:solidFill>
                  <a:srgbClr val="000000"/>
                </a:solidFill>
                <a:latin typeface="Playfair Display"/>
                <a:ea typeface="Playfair Display"/>
                <a:cs typeface="Playfair Display"/>
                <a:sym typeface="Playfair Display"/>
              </a:rPr>
              <a:t>[8] Rahimkhani, K., Aleahmad, A., Rahgozar, M., Moeini, A., A Fast Algorithm for Finding Most Influential People Based on the Linear Threshold Model, Expert Systems with Applications (2014), doi: </a:t>
            </a:r>
            <a:r>
              <a:rPr lang="en-GB" sz="1400">
                <a:solidFill>
                  <a:srgbClr val="0070C0"/>
                </a:solidFill>
                <a:latin typeface="Playfair Display"/>
                <a:ea typeface="Playfair Display"/>
                <a:cs typeface="Playfair Display"/>
                <a:sym typeface="Playfair Display"/>
              </a:rPr>
              <a:t>http://dx.doi.org/10.1016/j.eswa.2014.09.037</a:t>
            </a:r>
            <a:endParaRPr sz="1400">
              <a:solidFill>
                <a:srgbClr val="0070C0"/>
              </a:solidFill>
              <a:latin typeface="Playfair Display"/>
              <a:ea typeface="Playfair Display"/>
              <a:cs typeface="Playfair Display"/>
              <a:sym typeface="Playfair Display"/>
            </a:endParaRPr>
          </a:p>
          <a:p>
            <a:pPr marL="0" lvl="0" indent="0" algn="l" rtl="0">
              <a:lnSpc>
                <a:spcPct val="100000"/>
              </a:lnSpc>
              <a:spcBef>
                <a:spcPts val="0"/>
              </a:spcBef>
              <a:spcAft>
                <a:spcPts val="0"/>
              </a:spcAft>
              <a:buNone/>
            </a:pPr>
            <a:endParaRPr sz="1200">
              <a:solidFill>
                <a:schemeClr val="lt1"/>
              </a:solidFill>
              <a:latin typeface="Playfair Display"/>
              <a:ea typeface="Playfair Display"/>
              <a:cs typeface="Playfair Display"/>
              <a:sym typeface="Playfair Display"/>
            </a:endParaRPr>
          </a:p>
          <a:p>
            <a:pPr marL="0" lvl="0" indent="0" algn="l" rtl="0">
              <a:spcBef>
                <a:spcPts val="0"/>
              </a:spcBef>
              <a:spcAft>
                <a:spcPts val="1600"/>
              </a:spcAft>
              <a:buNone/>
            </a:pPr>
            <a:endParaRPr/>
          </a:p>
        </p:txBody>
      </p:sp>
      <p:sp>
        <p:nvSpPr>
          <p:cNvPr id="515" name="Google Shape;515;p6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1"/>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solidFill>
                  <a:srgbClr val="0000FF"/>
                </a:solidFill>
                <a:latin typeface="Impact"/>
                <a:ea typeface="Impact"/>
                <a:cs typeface="Impact"/>
                <a:sym typeface="Impact"/>
              </a:rPr>
              <a:t>THANK YOU</a:t>
            </a:r>
            <a:endParaRPr sz="3600">
              <a:solidFill>
                <a:srgbClr val="0000FF"/>
              </a:solidFill>
              <a:latin typeface="Impact"/>
              <a:ea typeface="Impact"/>
              <a:cs typeface="Impact"/>
              <a:sym typeface="Impact"/>
            </a:endParaRPr>
          </a:p>
        </p:txBody>
      </p:sp>
      <p:sp>
        <p:nvSpPr>
          <p:cNvPr id="521" name="Google Shape;521;p6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845600"/>
            <a:ext cx="7505700" cy="520745"/>
          </a:xfrm>
        </p:spPr>
        <p:txBody>
          <a:bodyPr/>
          <a:lstStyle/>
          <a:p>
            <a:r>
              <a:rPr lang="en-US" sz="2600" dirty="0">
                <a:solidFill>
                  <a:schemeClr val="accent6"/>
                </a:solidFill>
                <a:latin typeface="Impact" panose="020B0806030902050204" pitchFamily="34" charset="0"/>
              </a:rPr>
              <a:t>SOCIAL NETWORK MODELLING:</a:t>
            </a:r>
          </a:p>
        </p:txBody>
      </p:sp>
      <p:sp>
        <p:nvSpPr>
          <p:cNvPr id="3" name="Text Placeholder 2"/>
          <p:cNvSpPr>
            <a:spLocks noGrp="1"/>
          </p:cNvSpPr>
          <p:nvPr>
            <p:ph type="body" idx="1"/>
          </p:nvPr>
        </p:nvSpPr>
        <p:spPr>
          <a:xfrm>
            <a:off x="819150" y="1366345"/>
            <a:ext cx="7505700" cy="3072380"/>
          </a:xfrm>
        </p:spPr>
        <p:txBody>
          <a:bodyPr/>
          <a:lstStyle/>
          <a:p>
            <a:pPr lvl="0" indent="-317500">
              <a:buSzPts val="1400"/>
              <a:buFont typeface="Playfair Display"/>
              <a:buChar char="●"/>
            </a:pPr>
            <a:r>
              <a:rPr lang="en-US" sz="1600" b="1" dirty="0">
                <a:solidFill>
                  <a:schemeClr val="bg2"/>
                </a:solidFill>
                <a:latin typeface="Playfair Display"/>
                <a:ea typeface="Playfair Display"/>
                <a:cs typeface="Playfair Display"/>
                <a:sym typeface="Playfair Display"/>
              </a:rPr>
              <a:t>Social Network  is modelled as a graph G=(V,E) where V is set of nodes and E is set of edges.</a:t>
            </a:r>
          </a:p>
          <a:p>
            <a:pPr lvl="0" indent="-317500">
              <a:buSzPts val="1400"/>
              <a:buFont typeface="Playfair Display"/>
              <a:buChar char="●"/>
            </a:pPr>
            <a:r>
              <a:rPr lang="en-US" sz="1600" b="1" dirty="0">
                <a:solidFill>
                  <a:schemeClr val="bg2"/>
                </a:solidFill>
                <a:latin typeface="Playfair Display"/>
                <a:ea typeface="Playfair Display"/>
                <a:cs typeface="Playfair Display"/>
                <a:sym typeface="Playfair Display"/>
              </a:rPr>
              <a:t>Nodes are people and the edges are social relationships.</a:t>
            </a:r>
          </a:p>
          <a:p>
            <a:pPr lvl="0" indent="-317500">
              <a:buSzPts val="1400"/>
              <a:buFont typeface="Playfair Display"/>
              <a:buChar char="●"/>
            </a:pPr>
            <a:r>
              <a:rPr lang="en-US" sz="1600" b="1" dirty="0">
                <a:solidFill>
                  <a:schemeClr val="bg2"/>
                </a:solidFill>
                <a:latin typeface="Playfair Display"/>
                <a:ea typeface="Playfair Display"/>
                <a:cs typeface="Playfair Display"/>
                <a:sym typeface="Playfair Display"/>
              </a:rPr>
              <a:t>For directed edges : </a:t>
            </a:r>
            <a:r>
              <a:rPr lang="en-US" sz="1600" b="1" dirty="0" err="1">
                <a:solidFill>
                  <a:schemeClr val="bg2"/>
                </a:solidFill>
                <a:latin typeface="Playfair Display"/>
                <a:ea typeface="Playfair Display"/>
                <a:cs typeface="Playfair Display"/>
                <a:sym typeface="Playfair Display"/>
              </a:rPr>
              <a:t>Eg.</a:t>
            </a:r>
            <a:r>
              <a:rPr lang="en-US" sz="1600" b="1" dirty="0">
                <a:solidFill>
                  <a:schemeClr val="bg2"/>
                </a:solidFill>
                <a:latin typeface="Playfair Display"/>
                <a:ea typeface="Playfair Display"/>
                <a:cs typeface="Playfair Display"/>
                <a:sym typeface="Playfair Display"/>
              </a:rPr>
              <a:t> Twitter (following-follower relation)</a:t>
            </a:r>
          </a:p>
          <a:p>
            <a:pPr indent="-317500">
              <a:buSzPts val="1400"/>
              <a:buFont typeface="Playfair Display"/>
              <a:buChar char="●"/>
            </a:pPr>
            <a:r>
              <a:rPr lang="en-US" sz="1600" b="1" dirty="0">
                <a:solidFill>
                  <a:schemeClr val="bg2"/>
                </a:solidFill>
                <a:latin typeface="Playfair Display"/>
                <a:ea typeface="Playfair Display"/>
                <a:cs typeface="Playfair Display"/>
                <a:sym typeface="Playfair Display"/>
              </a:rPr>
              <a:t>For undirected edges : </a:t>
            </a:r>
            <a:r>
              <a:rPr lang="en-US" sz="1600" b="1" dirty="0" err="1">
                <a:solidFill>
                  <a:schemeClr val="bg2"/>
                </a:solidFill>
                <a:latin typeface="Playfair Display"/>
                <a:ea typeface="Playfair Display"/>
                <a:cs typeface="Playfair Display"/>
                <a:sym typeface="Playfair Display"/>
              </a:rPr>
              <a:t>Eg.</a:t>
            </a:r>
            <a:r>
              <a:rPr lang="en-US" sz="1600" b="1" dirty="0">
                <a:solidFill>
                  <a:schemeClr val="bg2"/>
                </a:solidFill>
                <a:latin typeface="Playfair Display"/>
                <a:ea typeface="Playfair Display"/>
                <a:cs typeface="Playfair Display"/>
                <a:sym typeface="Playfair Display"/>
              </a:rPr>
              <a:t> Facebook (friendship relation)</a:t>
            </a:r>
          </a:p>
          <a:p>
            <a:pPr lvl="0" indent="-317500">
              <a:buClr>
                <a:srgbClr val="000000"/>
              </a:buClr>
              <a:buSzPts val="1400"/>
              <a:buFont typeface="Playfair Display"/>
              <a:buChar char="●"/>
            </a:pPr>
            <a:r>
              <a:rPr lang="en-US" sz="1600" b="1" dirty="0">
                <a:solidFill>
                  <a:schemeClr val="bg2"/>
                </a:solidFill>
                <a:latin typeface="Playfair Display"/>
                <a:ea typeface="Playfair Display"/>
                <a:cs typeface="Playfair Display"/>
                <a:sym typeface="Playfair Display"/>
              </a:rPr>
              <a:t>Not all nodes or edges are similarly influential</a:t>
            </a:r>
          </a:p>
          <a:p>
            <a:pPr lvl="0" indent="-317500">
              <a:buClr>
                <a:srgbClr val="000000"/>
              </a:buClr>
              <a:buSzPts val="1400"/>
              <a:buFont typeface="Playfair Display"/>
              <a:buChar char="●"/>
            </a:pPr>
            <a:r>
              <a:rPr lang="en-US" sz="1600" b="1" dirty="0">
                <a:solidFill>
                  <a:schemeClr val="bg2"/>
                </a:solidFill>
                <a:latin typeface="Playfair Display"/>
                <a:ea typeface="Playfair Display"/>
                <a:cs typeface="Playfair Display"/>
                <a:sym typeface="Playfair Display"/>
              </a:rPr>
              <a:t>There are several node or edge measure to Indicate the influential strength.</a:t>
            </a:r>
          </a:p>
          <a:p>
            <a:pPr marL="0" lvl="0" indent="0">
              <a:spcBef>
                <a:spcPts val="1600"/>
              </a:spcBef>
              <a:spcAft>
                <a:spcPts val="1600"/>
              </a:spcAft>
              <a:buNone/>
            </a:pPr>
            <a:endParaRPr lang="en-US" sz="1200" dirty="0">
              <a:latin typeface="Playfair Display"/>
              <a:ea typeface="Playfair Display"/>
              <a:cs typeface="Playfair Display"/>
              <a:sym typeface="Playfair Display"/>
            </a:endParaRP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4305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19150" y="845600"/>
            <a:ext cx="7505700" cy="655200"/>
          </a:xfrm>
          <a:prstGeom prst="rect">
            <a:avLst/>
          </a:prstGeom>
        </p:spPr>
        <p:txBody>
          <a:bodyPr spcFirstLastPara="1" wrap="square" lIns="91425" tIns="91425" rIns="91425" bIns="91425" anchor="t" anchorCtr="0">
            <a:noAutofit/>
          </a:bodyPr>
          <a:lstStyle/>
          <a:p>
            <a:r>
              <a:rPr lang="en-GB" sz="2800" b="1" dirty="0">
                <a:solidFill>
                  <a:schemeClr val="accent6"/>
                </a:solidFill>
                <a:highlight>
                  <a:srgbClr val="FFFFFF"/>
                </a:highlight>
                <a:latin typeface="Impact" panose="020B0806030902050204" pitchFamily="34" charset="0"/>
                <a:ea typeface="Playfair Display"/>
                <a:cs typeface="Playfair Display"/>
                <a:sym typeface="Playfair Display"/>
              </a:rPr>
              <a:t>Community</a:t>
            </a:r>
            <a:br>
              <a:rPr lang="en-GB" sz="3200" b="1" dirty="0">
                <a:solidFill>
                  <a:srgbClr val="222222"/>
                </a:solidFill>
                <a:highlight>
                  <a:srgbClr val="FFFFFF"/>
                </a:highlight>
                <a:latin typeface="Impact" panose="020B0806030902050204" pitchFamily="34" charset="0"/>
                <a:ea typeface="Playfair Display"/>
                <a:cs typeface="Playfair Display"/>
                <a:sym typeface="Playfair Display"/>
              </a:rPr>
            </a:br>
            <a:endParaRPr dirty="0">
              <a:solidFill>
                <a:srgbClr val="0000FF"/>
              </a:solidFill>
              <a:latin typeface="Impact" panose="020B0806030902050204" pitchFamily="34" charset="0"/>
              <a:ea typeface="Impact"/>
              <a:cs typeface="Impact"/>
              <a:sym typeface="Impact"/>
            </a:endParaRPr>
          </a:p>
          <a:p>
            <a:pPr marL="0" lvl="0" indent="0" algn="l" rtl="0">
              <a:spcBef>
                <a:spcPts val="0"/>
              </a:spcBef>
              <a:spcAft>
                <a:spcPts val="0"/>
              </a:spcAft>
              <a:buNone/>
            </a:pPr>
            <a:endParaRPr sz="1800" b="1" dirty="0">
              <a:solidFill>
                <a:srgbClr val="000000"/>
              </a:solidFill>
              <a:latin typeface="Playfair Display"/>
              <a:ea typeface="Playfair Display"/>
              <a:cs typeface="Playfair Display"/>
              <a:sym typeface="Playfair Display"/>
            </a:endParaRPr>
          </a:p>
        </p:txBody>
      </p:sp>
      <p:sp>
        <p:nvSpPr>
          <p:cNvPr id="170" name="Google Shape;170;p19"/>
          <p:cNvSpPr txBox="1">
            <a:spLocks noGrp="1"/>
          </p:cNvSpPr>
          <p:nvPr>
            <p:ph type="body" idx="1"/>
          </p:nvPr>
        </p:nvSpPr>
        <p:spPr>
          <a:xfrm>
            <a:off x="819150" y="1410925"/>
            <a:ext cx="7505700" cy="3027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Clr>
                <a:srgbClr val="222222"/>
              </a:buClr>
              <a:buSzPts val="1400"/>
              <a:buFont typeface="Playfair Display"/>
              <a:buChar char="●"/>
            </a:pPr>
            <a:r>
              <a:rPr lang="en-GB" sz="2000" b="1" dirty="0">
                <a:solidFill>
                  <a:srgbClr val="222222"/>
                </a:solidFill>
                <a:highlight>
                  <a:srgbClr val="FFFFFF"/>
                </a:highlight>
                <a:latin typeface="Playfair Display"/>
                <a:ea typeface="Playfair Display"/>
                <a:cs typeface="Playfair Display"/>
                <a:sym typeface="Playfair Display"/>
              </a:rPr>
              <a:t>Property: More intra edges than inter edges</a:t>
            </a:r>
            <a:endParaRPr sz="2000" b="1" dirty="0">
              <a:solidFill>
                <a:srgbClr val="222222"/>
              </a:solidFill>
              <a:highlight>
                <a:srgbClr val="FFFFFF"/>
              </a:highlight>
              <a:latin typeface="Playfair Display"/>
              <a:ea typeface="Playfair Display"/>
              <a:cs typeface="Playfair Display"/>
              <a:sym typeface="Playfair Display"/>
            </a:endParaRPr>
          </a:p>
          <a:p>
            <a:pPr marL="457200" lvl="0" indent="-317500" algn="l" rtl="0">
              <a:spcBef>
                <a:spcPts val="0"/>
              </a:spcBef>
              <a:spcAft>
                <a:spcPts val="0"/>
              </a:spcAft>
              <a:buClr>
                <a:srgbClr val="222222"/>
              </a:buClr>
              <a:buSzPts val="1400"/>
              <a:buFont typeface="Playfair Display"/>
              <a:buChar char="●"/>
            </a:pPr>
            <a:r>
              <a:rPr lang="en-GB" sz="2000" b="1" dirty="0">
                <a:solidFill>
                  <a:srgbClr val="222222"/>
                </a:solidFill>
                <a:highlight>
                  <a:srgbClr val="FFFFFF"/>
                </a:highlight>
                <a:latin typeface="Playfair Display"/>
                <a:ea typeface="Playfair Display"/>
                <a:cs typeface="Playfair Display"/>
                <a:sym typeface="Playfair Display"/>
              </a:rPr>
              <a:t>Two types of communities</a:t>
            </a:r>
            <a:endParaRPr sz="2000" b="1" dirty="0">
              <a:solidFill>
                <a:srgbClr val="222222"/>
              </a:solidFill>
              <a:highlight>
                <a:srgbClr val="FFFFFF"/>
              </a:highlight>
              <a:latin typeface="Playfair Display"/>
              <a:ea typeface="Playfair Display"/>
              <a:cs typeface="Playfair Display"/>
              <a:sym typeface="Playfair Display"/>
            </a:endParaRPr>
          </a:p>
          <a:p>
            <a:pPr marL="914400" lvl="1" indent="-317500" algn="l" rtl="0">
              <a:spcBef>
                <a:spcPts val="0"/>
              </a:spcBef>
              <a:spcAft>
                <a:spcPts val="0"/>
              </a:spcAft>
              <a:buClr>
                <a:srgbClr val="222222"/>
              </a:buClr>
              <a:buSzPts val="1400"/>
              <a:buFont typeface="Playfair Display"/>
              <a:buChar char="○"/>
            </a:pPr>
            <a:r>
              <a:rPr lang="en-GB" sz="2000" b="1" dirty="0">
                <a:solidFill>
                  <a:srgbClr val="222222"/>
                </a:solidFill>
                <a:highlight>
                  <a:srgbClr val="FFFFFF"/>
                </a:highlight>
                <a:latin typeface="Playfair Display"/>
                <a:ea typeface="Playfair Display"/>
                <a:cs typeface="Playfair Display"/>
                <a:sym typeface="Playfair Display"/>
              </a:rPr>
              <a:t>Disjoint Community</a:t>
            </a:r>
            <a:endParaRPr sz="2000" b="1" dirty="0">
              <a:solidFill>
                <a:srgbClr val="222222"/>
              </a:solidFill>
              <a:highlight>
                <a:srgbClr val="FFFFFF"/>
              </a:highlight>
              <a:latin typeface="Playfair Display"/>
              <a:ea typeface="Playfair Display"/>
              <a:cs typeface="Playfair Display"/>
              <a:sym typeface="Playfair Display"/>
            </a:endParaRPr>
          </a:p>
          <a:p>
            <a:pPr marL="914400" lvl="1" indent="-317500" algn="l" rtl="0">
              <a:spcBef>
                <a:spcPts val="0"/>
              </a:spcBef>
              <a:spcAft>
                <a:spcPts val="0"/>
              </a:spcAft>
              <a:buClr>
                <a:srgbClr val="222222"/>
              </a:buClr>
              <a:buSzPts val="1400"/>
              <a:buFont typeface="Playfair Display"/>
              <a:buChar char="○"/>
            </a:pPr>
            <a:r>
              <a:rPr lang="en-GB" sz="2000" b="1" dirty="0">
                <a:solidFill>
                  <a:srgbClr val="222222"/>
                </a:solidFill>
                <a:highlight>
                  <a:srgbClr val="FFFFFF"/>
                </a:highlight>
                <a:latin typeface="Playfair Display"/>
                <a:ea typeface="Playfair Display"/>
                <a:cs typeface="Playfair Display"/>
                <a:sym typeface="Playfair Display"/>
              </a:rPr>
              <a:t>Overlapping Community</a:t>
            </a:r>
            <a:endParaRPr sz="2000" b="1" dirty="0">
              <a:solidFill>
                <a:srgbClr val="222222"/>
              </a:solidFill>
              <a:highlight>
                <a:srgbClr val="FFFFFF"/>
              </a:highlight>
              <a:latin typeface="Playfair Display"/>
              <a:ea typeface="Playfair Display"/>
              <a:cs typeface="Playfair Display"/>
              <a:sym typeface="Playfair Display"/>
            </a:endParaRPr>
          </a:p>
        </p:txBody>
      </p:sp>
      <p:sp>
        <p:nvSpPr>
          <p:cNvPr id="171" name="Google Shape;17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172" name="Google Shape;172;p19"/>
          <p:cNvPicPr preferRelativeResize="0"/>
          <p:nvPr/>
        </p:nvPicPr>
        <p:blipFill>
          <a:blip r:embed="rId3">
            <a:alphaModFix/>
          </a:blip>
          <a:stretch>
            <a:fillRect/>
          </a:stretch>
        </p:blipFill>
        <p:spPr>
          <a:xfrm>
            <a:off x="6216400" y="2423751"/>
            <a:ext cx="2108450" cy="1631949"/>
          </a:xfrm>
          <a:prstGeom prst="rect">
            <a:avLst/>
          </a:prstGeom>
          <a:noFill/>
          <a:ln>
            <a:noFill/>
          </a:ln>
        </p:spPr>
      </p:pic>
      <p:cxnSp>
        <p:nvCxnSpPr>
          <p:cNvPr id="173" name="Google Shape;173;p19"/>
          <p:cNvCxnSpPr/>
          <p:nvPr/>
        </p:nvCxnSpPr>
        <p:spPr>
          <a:xfrm flipH="1">
            <a:off x="4985289" y="3449359"/>
            <a:ext cx="2285336" cy="1136105"/>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19"/>
          <p:cNvSpPr txBox="1"/>
          <p:nvPr/>
        </p:nvSpPr>
        <p:spPr>
          <a:xfrm>
            <a:off x="3820858" y="4299684"/>
            <a:ext cx="1315800" cy="4879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Calibri"/>
                <a:ea typeface="Calibri"/>
                <a:cs typeface="Calibri"/>
                <a:sym typeface="Calibri"/>
              </a:rPr>
              <a:t>Inter Edges</a:t>
            </a:r>
            <a:endParaRPr sz="1800" dirty="0">
              <a:latin typeface="Calibri"/>
              <a:ea typeface="Calibri"/>
              <a:cs typeface="Calibri"/>
              <a:sym typeface="Calibri"/>
            </a:endParaRPr>
          </a:p>
        </p:txBody>
      </p:sp>
      <p:cxnSp>
        <p:nvCxnSpPr>
          <p:cNvPr id="175" name="Google Shape;175;p19"/>
          <p:cNvCxnSpPr/>
          <p:nvPr/>
        </p:nvCxnSpPr>
        <p:spPr>
          <a:xfrm flipH="1">
            <a:off x="4323338" y="3195687"/>
            <a:ext cx="2153663" cy="510914"/>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19"/>
          <p:cNvSpPr txBox="1"/>
          <p:nvPr/>
        </p:nvSpPr>
        <p:spPr>
          <a:xfrm>
            <a:off x="3116694" y="3516093"/>
            <a:ext cx="1251857" cy="5410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Calibri"/>
                <a:ea typeface="Calibri"/>
                <a:cs typeface="Calibri"/>
                <a:sym typeface="Calibri"/>
              </a:rPr>
              <a:t>Intra Edges</a:t>
            </a:r>
            <a:endParaRPr sz="18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183" name="Google Shape;183;p20"/>
          <p:cNvSpPr txBox="1">
            <a:spLocks noGrp="1"/>
          </p:cNvSpPr>
          <p:nvPr>
            <p:ph type="body" idx="1"/>
          </p:nvPr>
        </p:nvSpPr>
        <p:spPr>
          <a:xfrm>
            <a:off x="885900" y="779025"/>
            <a:ext cx="36861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latin typeface="Playfair Display"/>
                <a:ea typeface="Playfair Display"/>
                <a:cs typeface="Playfair Display"/>
                <a:sym typeface="Playfair Display"/>
              </a:rPr>
              <a:t>                </a:t>
            </a:r>
            <a:r>
              <a:rPr lang="en-GB" sz="1400" u="sng" dirty="0">
                <a:latin typeface="Playfair Display"/>
                <a:ea typeface="Playfair Display"/>
                <a:cs typeface="Playfair Display"/>
                <a:sym typeface="Playfair Display"/>
              </a:rPr>
              <a:t> </a:t>
            </a:r>
            <a:r>
              <a:rPr lang="en-GB" sz="1800" b="1" u="sng" dirty="0">
                <a:latin typeface="Playfair Display"/>
                <a:ea typeface="Playfair Display"/>
                <a:cs typeface="Playfair Display"/>
                <a:sym typeface="Playfair Display"/>
              </a:rPr>
              <a:t>Disjoint Community</a:t>
            </a:r>
            <a:endParaRPr sz="1800" b="1" u="sng" dirty="0">
              <a:latin typeface="Playfair Display"/>
              <a:ea typeface="Playfair Display"/>
              <a:cs typeface="Playfair Display"/>
              <a:sym typeface="Playfair Display"/>
            </a:endParaRPr>
          </a:p>
          <a:p>
            <a:pPr marL="457200" lvl="0" indent="-317500" algn="l" rtl="0">
              <a:spcBef>
                <a:spcPts val="1600"/>
              </a:spcBef>
              <a:spcAft>
                <a:spcPts val="0"/>
              </a:spcAft>
              <a:buSzPts val="1400"/>
              <a:buFont typeface="Playfair Display"/>
              <a:buChar char="●"/>
            </a:pPr>
            <a:r>
              <a:rPr lang="en-GB" sz="1800" b="1" dirty="0">
                <a:latin typeface="Playfair Display"/>
                <a:ea typeface="Playfair Display"/>
                <a:cs typeface="Playfair Display"/>
                <a:sym typeface="Playfair Display"/>
              </a:rPr>
              <a:t>Crisp Assignment</a:t>
            </a:r>
            <a:endParaRPr sz="1800" b="1" dirty="0">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GB" sz="1800" b="1" dirty="0">
                <a:latin typeface="Playfair Display"/>
                <a:ea typeface="Playfair Display"/>
                <a:cs typeface="Playfair Display"/>
                <a:sym typeface="Playfair Display"/>
              </a:rPr>
              <a:t>Anode can belong to only one community</a:t>
            </a:r>
            <a:endParaRPr sz="1800" b="1" dirty="0">
              <a:latin typeface="Playfair Display"/>
              <a:ea typeface="Playfair Display"/>
              <a:cs typeface="Playfair Display"/>
              <a:sym typeface="Playfair Display"/>
            </a:endParaRPr>
          </a:p>
          <a:p>
            <a:pPr marL="0" lvl="0" indent="0" algn="l" rtl="0">
              <a:spcBef>
                <a:spcPts val="1600"/>
              </a:spcBef>
              <a:spcAft>
                <a:spcPts val="0"/>
              </a:spcAft>
              <a:buNone/>
            </a:pPr>
            <a:endParaRPr sz="1400" dirty="0">
              <a:latin typeface="Playfair Display"/>
              <a:ea typeface="Playfair Display"/>
              <a:cs typeface="Playfair Display"/>
              <a:sym typeface="Playfair Display"/>
            </a:endParaRPr>
          </a:p>
          <a:p>
            <a:pPr marL="0" lvl="0" indent="0" algn="l" rtl="0">
              <a:spcBef>
                <a:spcPts val="1600"/>
              </a:spcBef>
              <a:spcAft>
                <a:spcPts val="1600"/>
              </a:spcAft>
              <a:buNone/>
            </a:pPr>
            <a:endParaRPr sz="1400" dirty="0">
              <a:latin typeface="Playfair Display"/>
              <a:ea typeface="Playfair Display"/>
              <a:cs typeface="Playfair Display"/>
              <a:sym typeface="Playfair Display"/>
            </a:endParaRPr>
          </a:p>
        </p:txBody>
      </p:sp>
      <p:sp>
        <p:nvSpPr>
          <p:cNvPr id="184" name="Google Shape;184;p20"/>
          <p:cNvSpPr txBox="1">
            <a:spLocks noGrp="1"/>
          </p:cNvSpPr>
          <p:nvPr>
            <p:ph type="body" idx="2"/>
          </p:nvPr>
        </p:nvSpPr>
        <p:spPr>
          <a:xfrm>
            <a:off x="4638675" y="779025"/>
            <a:ext cx="36861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         </a:t>
            </a:r>
            <a:r>
              <a:rPr lang="en-GB" sz="1800" b="1" u="sng" dirty="0">
                <a:latin typeface="Playfair Display"/>
                <a:ea typeface="Playfair Display"/>
                <a:cs typeface="Playfair Display"/>
                <a:sym typeface="Playfair Display"/>
              </a:rPr>
              <a:t>Overlapping Community</a:t>
            </a:r>
            <a:endParaRPr sz="1800" b="1" u="sng" dirty="0">
              <a:latin typeface="Playfair Display"/>
              <a:ea typeface="Playfair Display"/>
              <a:cs typeface="Playfair Display"/>
              <a:sym typeface="Playfair Display"/>
            </a:endParaRPr>
          </a:p>
          <a:p>
            <a:pPr marL="457200" lvl="0" indent="-317500" algn="l" rtl="0">
              <a:spcBef>
                <a:spcPts val="1600"/>
              </a:spcBef>
              <a:spcAft>
                <a:spcPts val="0"/>
              </a:spcAft>
              <a:buSzPts val="1400"/>
              <a:buFont typeface="Playfair Display"/>
              <a:buChar char="●"/>
            </a:pPr>
            <a:r>
              <a:rPr lang="en-GB" sz="1800" b="1" dirty="0">
                <a:latin typeface="Playfair Display"/>
                <a:ea typeface="Playfair Display"/>
                <a:cs typeface="Playfair Display"/>
                <a:sym typeface="Playfair Display"/>
              </a:rPr>
              <a:t>Fuzzy Assignment</a:t>
            </a:r>
            <a:endParaRPr sz="1800" b="1" dirty="0">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GB" sz="1800" b="1" dirty="0">
                <a:latin typeface="Playfair Display"/>
                <a:ea typeface="Playfair Display"/>
                <a:cs typeface="Playfair Display"/>
                <a:sym typeface="Playfair Display"/>
              </a:rPr>
              <a:t>A node can belong to one or more than one community</a:t>
            </a:r>
            <a:endParaRPr sz="1800" b="1" dirty="0">
              <a:latin typeface="Playfair Display"/>
              <a:ea typeface="Playfair Display"/>
              <a:cs typeface="Playfair Display"/>
              <a:sym typeface="Playfair Display"/>
            </a:endParaRPr>
          </a:p>
          <a:p>
            <a:pPr marL="0" lvl="0" indent="0" algn="l" rtl="0">
              <a:spcBef>
                <a:spcPts val="1600"/>
              </a:spcBef>
              <a:spcAft>
                <a:spcPts val="1600"/>
              </a:spcAft>
              <a:buNone/>
            </a:pPr>
            <a:endParaRPr sz="1400" dirty="0">
              <a:latin typeface="Playfair Display"/>
              <a:ea typeface="Playfair Display"/>
              <a:cs typeface="Playfair Display"/>
              <a:sym typeface="Playfair Display"/>
            </a:endParaRPr>
          </a:p>
        </p:txBody>
      </p:sp>
      <p:pic>
        <p:nvPicPr>
          <p:cNvPr id="185" name="Google Shape;185;p20"/>
          <p:cNvPicPr preferRelativeResize="0"/>
          <p:nvPr/>
        </p:nvPicPr>
        <p:blipFill>
          <a:blip r:embed="rId3">
            <a:alphaModFix/>
          </a:blip>
          <a:stretch>
            <a:fillRect/>
          </a:stretch>
        </p:blipFill>
        <p:spPr>
          <a:xfrm>
            <a:off x="1224363" y="2438400"/>
            <a:ext cx="2739625" cy="2046511"/>
          </a:xfrm>
          <a:prstGeom prst="rect">
            <a:avLst/>
          </a:prstGeom>
          <a:noFill/>
          <a:ln>
            <a:noFill/>
          </a:ln>
        </p:spPr>
      </p:pic>
      <p:pic>
        <p:nvPicPr>
          <p:cNvPr id="186" name="Google Shape;186;p20"/>
          <p:cNvPicPr preferRelativeResize="0"/>
          <p:nvPr/>
        </p:nvPicPr>
        <p:blipFill>
          <a:blip r:embed="rId4">
            <a:alphaModFix/>
          </a:blip>
          <a:stretch>
            <a:fillRect/>
          </a:stretch>
        </p:blipFill>
        <p:spPr>
          <a:xfrm>
            <a:off x="5389563" y="2608875"/>
            <a:ext cx="2336725" cy="2024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819150" y="525325"/>
            <a:ext cx="75057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solidFill>
                  <a:schemeClr val="accent6"/>
                </a:solidFill>
                <a:latin typeface="Impact" panose="020B0806030902050204" pitchFamily="34" charset="0"/>
                <a:ea typeface="Playfair Display"/>
                <a:cs typeface="Playfair Display"/>
                <a:sym typeface="Playfair Display"/>
              </a:rPr>
              <a:t>Edge Measures</a:t>
            </a:r>
            <a:endParaRPr sz="2800" dirty="0">
              <a:solidFill>
                <a:schemeClr val="accent6"/>
              </a:solidFill>
              <a:latin typeface="Impact" panose="020B0806030902050204" pitchFamily="34" charset="0"/>
              <a:ea typeface="Playfair Display"/>
              <a:cs typeface="Playfair Display"/>
              <a:sym typeface="Playfair Display"/>
            </a:endParaRPr>
          </a:p>
        </p:txBody>
      </p:sp>
      <p:sp>
        <p:nvSpPr>
          <p:cNvPr id="199" name="Google Shape;199;p22"/>
          <p:cNvSpPr txBox="1">
            <a:spLocks noGrp="1"/>
          </p:cNvSpPr>
          <p:nvPr>
            <p:ph type="body" idx="1"/>
          </p:nvPr>
        </p:nvSpPr>
        <p:spPr>
          <a:xfrm>
            <a:off x="819150" y="1039225"/>
            <a:ext cx="7505700" cy="3668875"/>
          </a:xfrm>
          <a:prstGeom prst="rect">
            <a:avLst/>
          </a:prstGeom>
        </p:spPr>
        <p:txBody>
          <a:bodyPr spcFirstLastPara="1" wrap="square" lIns="91425" tIns="91425" rIns="31650" bIns="91425" anchor="t" anchorCtr="0">
            <a:noAutofit/>
          </a:bodyPr>
          <a:lstStyle/>
          <a:p>
            <a:pPr marL="0" marR="0" lvl="0" indent="0" algn="l" rtl="0">
              <a:lnSpc>
                <a:spcPct val="115000"/>
              </a:lnSpc>
              <a:spcBef>
                <a:spcPts val="0"/>
              </a:spcBef>
              <a:spcAft>
                <a:spcPts val="0"/>
              </a:spcAft>
              <a:buNone/>
            </a:pPr>
            <a:r>
              <a:rPr lang="en-GB" sz="1800" b="1" dirty="0">
                <a:solidFill>
                  <a:schemeClr val="accent6"/>
                </a:solidFill>
                <a:latin typeface="Playfair Display"/>
                <a:ea typeface="Playfair Display"/>
                <a:cs typeface="Playfair Display"/>
                <a:sym typeface="Playfair Display"/>
              </a:rPr>
              <a:t>A. Tie Strength </a:t>
            </a:r>
            <a:r>
              <a:rPr lang="en-GB" sz="1500" dirty="0">
                <a:solidFill>
                  <a:schemeClr val="accent6"/>
                </a:solidFill>
                <a:latin typeface="Playfair Display"/>
                <a:ea typeface="Playfair Display"/>
                <a:cs typeface="Playfair Display"/>
                <a:sym typeface="Playfair Display"/>
              </a:rPr>
              <a:t> </a:t>
            </a:r>
            <a:r>
              <a:rPr lang="en-GB" sz="1600" dirty="0">
                <a:latin typeface="Playfair Display"/>
                <a:ea typeface="Playfair Display"/>
                <a:cs typeface="Playfair Display"/>
                <a:sym typeface="Playfair Display"/>
              </a:rPr>
              <a:t>- </a:t>
            </a:r>
            <a:r>
              <a:rPr lang="en-GB" sz="1600" b="1" dirty="0">
                <a:latin typeface="Playfair Display"/>
                <a:ea typeface="Playfair Display"/>
                <a:cs typeface="Playfair Display"/>
                <a:sym typeface="Playfair Display"/>
              </a:rPr>
              <a:t>Depending on number of overlapping friends/neighbours there are two types</a:t>
            </a:r>
            <a:endParaRPr sz="1600" b="1" dirty="0">
              <a:latin typeface="Playfair Display"/>
              <a:ea typeface="Playfair Display"/>
              <a:cs typeface="Playfair Display"/>
              <a:sym typeface="Playfair Display"/>
            </a:endParaRPr>
          </a:p>
          <a:p>
            <a:pPr marL="914400" marR="0" lvl="0" indent="-317500" algn="l" rtl="0">
              <a:lnSpc>
                <a:spcPct val="115000"/>
              </a:lnSpc>
              <a:spcBef>
                <a:spcPts val="1600"/>
              </a:spcBef>
              <a:spcAft>
                <a:spcPts val="0"/>
              </a:spcAft>
              <a:buSzPts val="1400"/>
              <a:buFont typeface="Playfair Display"/>
              <a:buChar char="●"/>
            </a:pPr>
            <a:r>
              <a:rPr lang="en-GB" sz="1600" b="1" dirty="0">
                <a:latin typeface="Playfair Display"/>
                <a:ea typeface="Playfair Display"/>
                <a:cs typeface="Playfair Display"/>
                <a:sym typeface="Playfair Display"/>
              </a:rPr>
              <a:t>Strong Tie </a:t>
            </a:r>
            <a:endParaRPr sz="1600" b="1" dirty="0">
              <a:latin typeface="Playfair Display"/>
              <a:ea typeface="Playfair Display"/>
              <a:cs typeface="Playfair Display"/>
              <a:sym typeface="Playfair Display"/>
            </a:endParaRPr>
          </a:p>
          <a:p>
            <a:pPr marL="1371600" marR="0" lvl="1" indent="-317500" algn="l" rtl="0">
              <a:lnSpc>
                <a:spcPct val="115000"/>
              </a:lnSpc>
              <a:spcBef>
                <a:spcPts val="0"/>
              </a:spcBef>
              <a:spcAft>
                <a:spcPts val="0"/>
              </a:spcAft>
              <a:buSzPts val="1400"/>
              <a:buFont typeface="Playfair Display"/>
              <a:buChar char="○"/>
            </a:pPr>
            <a:r>
              <a:rPr lang="en-GB" sz="1600" b="1" dirty="0">
                <a:latin typeface="Playfair Display"/>
                <a:ea typeface="Playfair Display"/>
                <a:cs typeface="Playfair Display"/>
                <a:sym typeface="Playfair Display"/>
              </a:rPr>
              <a:t>Overlap is high</a:t>
            </a:r>
            <a:endParaRPr sz="1600" b="1" dirty="0">
              <a:latin typeface="Playfair Display"/>
              <a:ea typeface="Playfair Display"/>
              <a:cs typeface="Playfair Display"/>
              <a:sym typeface="Playfair Display"/>
            </a:endParaRPr>
          </a:p>
          <a:p>
            <a:pPr marL="1371600" marR="0" lvl="1" indent="-317500" algn="l" rtl="0">
              <a:lnSpc>
                <a:spcPct val="115000"/>
              </a:lnSpc>
              <a:spcBef>
                <a:spcPts val="0"/>
              </a:spcBef>
              <a:spcAft>
                <a:spcPts val="0"/>
              </a:spcAft>
              <a:buSzPts val="1400"/>
              <a:buFont typeface="Playfair Display"/>
              <a:buChar char="○"/>
            </a:pPr>
            <a:r>
              <a:rPr lang="en-GB" sz="1600" b="1" dirty="0">
                <a:latin typeface="Playfair Display"/>
                <a:ea typeface="Playfair Display"/>
                <a:cs typeface="Playfair Display"/>
                <a:sym typeface="Playfair Display"/>
              </a:rPr>
              <a:t>Close friends and family</a:t>
            </a:r>
            <a:endParaRPr sz="1600" b="1" dirty="0">
              <a:latin typeface="Playfair Display"/>
              <a:ea typeface="Playfair Display"/>
              <a:cs typeface="Playfair Display"/>
              <a:sym typeface="Playfair Display"/>
            </a:endParaRPr>
          </a:p>
          <a:p>
            <a:pPr marL="914400" marR="0" lvl="0" indent="-317500" algn="l" rtl="0">
              <a:lnSpc>
                <a:spcPct val="115000"/>
              </a:lnSpc>
              <a:spcBef>
                <a:spcPts val="0"/>
              </a:spcBef>
              <a:spcAft>
                <a:spcPts val="0"/>
              </a:spcAft>
              <a:buSzPts val="1400"/>
              <a:buFont typeface="Playfair Display"/>
              <a:buChar char="●"/>
            </a:pPr>
            <a:r>
              <a:rPr lang="en-GB" sz="1600" b="1" dirty="0">
                <a:latin typeface="Playfair Display"/>
                <a:ea typeface="Playfair Display"/>
                <a:cs typeface="Playfair Display"/>
                <a:sym typeface="Playfair Display"/>
              </a:rPr>
              <a:t>Weak Tie </a:t>
            </a:r>
            <a:endParaRPr sz="1600" b="1" dirty="0">
              <a:latin typeface="Playfair Display"/>
              <a:ea typeface="Playfair Display"/>
              <a:cs typeface="Playfair Display"/>
              <a:sym typeface="Playfair Display"/>
            </a:endParaRPr>
          </a:p>
          <a:p>
            <a:pPr marL="1371600" marR="0" lvl="1" indent="-317500" algn="l" rtl="0">
              <a:lnSpc>
                <a:spcPct val="115000"/>
              </a:lnSpc>
              <a:spcBef>
                <a:spcPts val="0"/>
              </a:spcBef>
              <a:spcAft>
                <a:spcPts val="0"/>
              </a:spcAft>
              <a:buSzPts val="1400"/>
              <a:buFont typeface="Playfair Display"/>
              <a:buChar char="○"/>
            </a:pPr>
            <a:r>
              <a:rPr lang="en-GB" sz="1600" b="1" dirty="0">
                <a:latin typeface="Playfair Display"/>
                <a:ea typeface="Playfair Display"/>
                <a:cs typeface="Playfair Display"/>
                <a:sym typeface="Playfair Display"/>
              </a:rPr>
              <a:t>Overlap is small</a:t>
            </a:r>
            <a:endParaRPr sz="1600" b="1" dirty="0">
              <a:latin typeface="Playfair Display"/>
              <a:ea typeface="Playfair Display"/>
              <a:cs typeface="Playfair Display"/>
              <a:sym typeface="Playfair Display"/>
            </a:endParaRPr>
          </a:p>
          <a:p>
            <a:pPr marL="1371600" marR="0" lvl="1" indent="-317500" algn="l" rtl="0">
              <a:lnSpc>
                <a:spcPct val="115000"/>
              </a:lnSpc>
              <a:spcBef>
                <a:spcPts val="0"/>
              </a:spcBef>
              <a:spcAft>
                <a:spcPts val="0"/>
              </a:spcAft>
              <a:buSzPts val="1400"/>
              <a:buFont typeface="Playfair Display"/>
              <a:buChar char="○"/>
            </a:pPr>
            <a:r>
              <a:rPr lang="en-GB" sz="1600" b="1" dirty="0">
                <a:latin typeface="Playfair Display"/>
                <a:ea typeface="Playfair Display"/>
                <a:cs typeface="Playfair Display"/>
                <a:sym typeface="Playfair Display"/>
              </a:rPr>
              <a:t>Part of other social circle</a:t>
            </a:r>
          </a:p>
          <a:p>
            <a:pPr marL="1371600" lvl="1" indent="-317500">
              <a:spcBef>
                <a:spcPts val="0"/>
              </a:spcBef>
              <a:buSzPts val="1400"/>
              <a:buFont typeface="Playfair Display"/>
              <a:buChar char="○"/>
            </a:pPr>
            <a:r>
              <a:rPr lang="en-GB" sz="1600" b="1" dirty="0">
                <a:solidFill>
                  <a:srgbClr val="000000"/>
                </a:solidFill>
                <a:latin typeface="Playfair Display"/>
                <a:ea typeface="Playfair Display"/>
                <a:cs typeface="Playfair Display"/>
                <a:sym typeface="Playfair Display"/>
              </a:rPr>
              <a:t>When there is no overlap, the connection A-B is a local bridge.</a:t>
            </a:r>
            <a:endParaRPr sz="1600" b="1" dirty="0">
              <a:latin typeface="Playfair Display"/>
              <a:ea typeface="Playfair Display"/>
              <a:cs typeface="Playfair Display"/>
              <a:sym typeface="Playfair Display"/>
            </a:endParaRPr>
          </a:p>
          <a:p>
            <a:pPr marL="457200" lvl="0" indent="0" algn="l" rtl="0">
              <a:spcBef>
                <a:spcPts val="1600"/>
              </a:spcBef>
              <a:spcAft>
                <a:spcPts val="1600"/>
              </a:spcAft>
              <a:buNone/>
            </a:pPr>
            <a:endParaRPr sz="1500" dirty="0">
              <a:latin typeface="Playfair Display"/>
              <a:ea typeface="Playfair Display"/>
              <a:cs typeface="Playfair Display"/>
              <a:sym typeface="Playfair Display"/>
            </a:endParaRPr>
          </a:p>
        </p:txBody>
      </p:sp>
      <p:sp>
        <p:nvSpPr>
          <p:cNvPr id="200" name="Google Shape;200;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201" name="Google Shape;201;p22"/>
          <p:cNvPicPr preferRelativeResize="0"/>
          <p:nvPr/>
        </p:nvPicPr>
        <p:blipFill>
          <a:blip r:embed="rId3">
            <a:alphaModFix/>
          </a:blip>
          <a:stretch>
            <a:fillRect/>
          </a:stretch>
        </p:blipFill>
        <p:spPr>
          <a:xfrm>
            <a:off x="5473382" y="2308105"/>
            <a:ext cx="2304273" cy="560247"/>
          </a:xfrm>
          <a:prstGeom prst="rect">
            <a:avLst/>
          </a:prstGeom>
          <a:noFill/>
          <a:ln>
            <a:noFill/>
          </a:ln>
        </p:spPr>
      </p:pic>
      <p:sp>
        <p:nvSpPr>
          <p:cNvPr id="202" name="Google Shape;202;p22"/>
          <p:cNvSpPr txBox="1"/>
          <p:nvPr/>
        </p:nvSpPr>
        <p:spPr>
          <a:xfrm>
            <a:off x="6419300" y="3405425"/>
            <a:ext cx="123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body" idx="1"/>
          </p:nvPr>
        </p:nvSpPr>
        <p:spPr>
          <a:xfrm>
            <a:off x="819150" y="738625"/>
            <a:ext cx="7505700" cy="39750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rgbClr val="000000"/>
              </a:buClr>
              <a:buSzPts val="1400"/>
              <a:buNone/>
            </a:pPr>
            <a:r>
              <a:rPr lang="en-GB" sz="2400" b="1" dirty="0">
                <a:solidFill>
                  <a:schemeClr val="accent6"/>
                </a:solidFill>
                <a:latin typeface="Impact" panose="020B0806030902050204" pitchFamily="34" charset="0"/>
                <a:ea typeface="Playfair Display"/>
                <a:cs typeface="Playfair Display"/>
                <a:sym typeface="Playfair Display"/>
              </a:rPr>
              <a:t>EXAMPLES:	</a:t>
            </a:r>
            <a:endParaRPr sz="2400" b="1" dirty="0">
              <a:solidFill>
                <a:schemeClr val="accent6"/>
              </a:solidFill>
              <a:latin typeface="Impact" panose="020B0806030902050204" pitchFamily="34" charset="0"/>
              <a:ea typeface="Playfair Display"/>
              <a:cs typeface="Playfair Display"/>
              <a:sym typeface="Playfair Display"/>
            </a:endParaRPr>
          </a:p>
        </p:txBody>
      </p:sp>
      <p:sp>
        <p:nvSpPr>
          <p:cNvPr id="208" name="Google Shape;208;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209" name="Google Shape;209;p23"/>
          <p:cNvPicPr preferRelativeResize="0"/>
          <p:nvPr/>
        </p:nvPicPr>
        <p:blipFill>
          <a:blip r:embed="rId3">
            <a:alphaModFix/>
          </a:blip>
          <a:stretch>
            <a:fillRect/>
          </a:stretch>
        </p:blipFill>
        <p:spPr>
          <a:xfrm>
            <a:off x="1083787" y="1308975"/>
            <a:ext cx="2989375" cy="2324100"/>
          </a:xfrm>
          <a:prstGeom prst="rect">
            <a:avLst/>
          </a:prstGeom>
          <a:noFill/>
          <a:ln>
            <a:noFill/>
          </a:ln>
        </p:spPr>
      </p:pic>
      <p:pic>
        <p:nvPicPr>
          <p:cNvPr id="210" name="Google Shape;210;p23"/>
          <p:cNvPicPr preferRelativeResize="0"/>
          <p:nvPr/>
        </p:nvPicPr>
        <p:blipFill>
          <a:blip r:embed="rId4">
            <a:alphaModFix/>
          </a:blip>
          <a:stretch>
            <a:fillRect/>
          </a:stretch>
        </p:blipFill>
        <p:spPr>
          <a:xfrm>
            <a:off x="4809517" y="1418725"/>
            <a:ext cx="3397675" cy="2171700"/>
          </a:xfrm>
          <a:prstGeom prst="rect">
            <a:avLst/>
          </a:prstGeom>
          <a:noFill/>
          <a:ln>
            <a:noFill/>
          </a:ln>
        </p:spPr>
      </p:pic>
      <p:sp>
        <p:nvSpPr>
          <p:cNvPr id="211" name="Google Shape;211;p23"/>
          <p:cNvSpPr txBox="1"/>
          <p:nvPr/>
        </p:nvSpPr>
        <p:spPr>
          <a:xfrm>
            <a:off x="1907000" y="4458600"/>
            <a:ext cx="1423500" cy="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a:ea typeface="Calibri"/>
                <a:cs typeface="Calibri"/>
                <a:sym typeface="Calibri"/>
              </a:rPr>
              <a:t>    </a:t>
            </a:r>
            <a:endParaRPr>
              <a:latin typeface="Calibri"/>
              <a:ea typeface="Calibri"/>
              <a:cs typeface="Calibri"/>
              <a:sym typeface="Calibri"/>
            </a:endParaRPr>
          </a:p>
        </p:txBody>
      </p:sp>
      <p:sp>
        <p:nvSpPr>
          <p:cNvPr id="212" name="Google Shape;212;p23"/>
          <p:cNvSpPr txBox="1"/>
          <p:nvPr/>
        </p:nvSpPr>
        <p:spPr>
          <a:xfrm>
            <a:off x="1967450" y="3712895"/>
            <a:ext cx="1302600" cy="3335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Calibri"/>
                <a:ea typeface="Calibri"/>
                <a:cs typeface="Calibri"/>
                <a:sym typeface="Calibri"/>
              </a:rPr>
              <a:t>Strong Tie</a:t>
            </a:r>
            <a:endParaRPr dirty="0">
              <a:latin typeface="Calibri"/>
              <a:ea typeface="Calibri"/>
              <a:cs typeface="Calibri"/>
              <a:sym typeface="Calibri"/>
            </a:endParaRPr>
          </a:p>
        </p:txBody>
      </p:sp>
      <p:sp>
        <p:nvSpPr>
          <p:cNvPr id="213" name="Google Shape;213;p23"/>
          <p:cNvSpPr txBox="1"/>
          <p:nvPr/>
        </p:nvSpPr>
        <p:spPr>
          <a:xfrm>
            <a:off x="6059035" y="3822525"/>
            <a:ext cx="1880100" cy="3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Calibri"/>
                <a:ea typeface="Calibri"/>
                <a:cs typeface="Calibri"/>
                <a:sym typeface="Calibri"/>
              </a:rPr>
              <a:t>Weak Tie/Bridge</a:t>
            </a:r>
            <a:endParaRPr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3209</Words>
  <Application>Microsoft Office PowerPoint</Application>
  <PresentationFormat>On-screen Show (16:9)</PresentationFormat>
  <Paragraphs>389</Paragraphs>
  <Slides>42</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Wingdings</vt:lpstr>
      <vt:lpstr>Playfair Display Black</vt:lpstr>
      <vt:lpstr>Nunito</vt:lpstr>
      <vt:lpstr>Times New Roman</vt:lpstr>
      <vt:lpstr>Impact</vt:lpstr>
      <vt:lpstr>Calibri</vt:lpstr>
      <vt:lpstr>Playfair Display</vt:lpstr>
      <vt:lpstr>Shift</vt:lpstr>
      <vt:lpstr>PowerPoint Presentation</vt:lpstr>
      <vt:lpstr>MOTIVATION:</vt:lpstr>
      <vt:lpstr>EXAMPLES:</vt:lpstr>
      <vt:lpstr>PowerPoint Presentation</vt:lpstr>
      <vt:lpstr>SOCIAL NETWORK MODELLING:</vt:lpstr>
      <vt:lpstr>Community  </vt:lpstr>
      <vt:lpstr>PowerPoint Presentation</vt:lpstr>
      <vt:lpstr>Edge Measures</vt:lpstr>
      <vt:lpstr>PowerPoint Presentation</vt:lpstr>
      <vt:lpstr>PowerPoint Presentation</vt:lpstr>
      <vt:lpstr>NODE MEASURES</vt:lpstr>
      <vt:lpstr>PowerPoint Presentation</vt:lpstr>
      <vt:lpstr>PowerPoint Presentation</vt:lpstr>
      <vt:lpstr>D. Eigenvector Centrality  </vt:lpstr>
      <vt:lpstr>PowerPoint Presentation</vt:lpstr>
      <vt:lpstr>PowerPoint Presentation</vt:lpstr>
      <vt:lpstr>PowerPoint Presentation</vt:lpstr>
      <vt:lpstr>PowerPoint Presentation</vt:lpstr>
      <vt:lpstr>Working of compath:</vt:lpstr>
      <vt:lpstr>Final outcome:</vt:lpstr>
      <vt:lpstr>PowerPoint Presentation</vt:lpstr>
      <vt:lpstr>PowerPoint Presentation</vt:lpstr>
      <vt:lpstr>EXPERIMENT AND RESULTS:</vt:lpstr>
      <vt:lpstr>PowerPoint Presentation</vt:lpstr>
      <vt:lpstr>PowerPoint Presentation</vt:lpstr>
      <vt:lpstr>Experiments on Dataset-1</vt:lpstr>
      <vt:lpstr>PowerPoint Presentation</vt:lpstr>
      <vt:lpstr>PowerPoint Presentation</vt:lpstr>
      <vt:lpstr>PowerPoint Presentation</vt:lpstr>
      <vt:lpstr>Hence from the results obtained it can be concluded that the compath algorithm it a much better algorithm to find the minimum seed nodes to spread maximum influence in the network. The number of active nodes is the highest for the ‘compath’ algorithm.   </vt:lpstr>
      <vt:lpstr>Experiments on Dataset-2</vt:lpstr>
      <vt:lpstr>The basic metrics are used in the dataset-2 and they are compared among themselves to check their efficiency. </vt:lpstr>
      <vt:lpstr>PowerPoint Presentation</vt:lpstr>
      <vt:lpstr>The state of the network after 20 initial nodes having highest Degree and Betweenness Centrality are made active and influence spread for 100 iterations.</vt:lpstr>
      <vt:lpstr>The state of the network after 20 initial nodes having highest Degree and Betweenness Centrality are made active and influence spread for 100 iterations.</vt:lpstr>
      <vt:lpstr>Now we compare all four metrics by plotting a graph of the total active nodes after 100 iterations as shown above.  Hence, we conclude that the closeness centrality is more important metric to predict the influential nodes in the graph. Thus, closeness centrality is considered for further experiments    </vt:lpstr>
      <vt:lpstr>PowerPoint Presentation</vt:lpstr>
      <vt:lpstr>  b) For 100 iterations the resulting active node count out of the total 4000+ nodes: </vt:lpstr>
      <vt:lpstr>CONCLUSIONS:</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Souvik Saha</cp:lastModifiedBy>
  <cp:revision>37</cp:revision>
  <dcterms:modified xsi:type="dcterms:W3CDTF">2019-06-22T17:07:52Z</dcterms:modified>
</cp:coreProperties>
</file>